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1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1" r:id="rId1"/>
  </p:sldMasterIdLst>
  <p:notesMasterIdLst>
    <p:notesMasterId r:id="rId28"/>
  </p:notesMasterIdLst>
  <p:sldIdLst>
    <p:sldId id="256" r:id="rId2"/>
    <p:sldId id="257" r:id="rId3"/>
    <p:sldId id="258" r:id="rId4"/>
    <p:sldId id="260" r:id="rId5"/>
    <p:sldId id="27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82" r:id="rId17"/>
    <p:sldId id="272" r:id="rId18"/>
    <p:sldId id="273" r:id="rId19"/>
    <p:sldId id="283" r:id="rId20"/>
    <p:sldId id="274" r:id="rId21"/>
    <p:sldId id="280" r:id="rId22"/>
    <p:sldId id="281" r:id="rId23"/>
    <p:sldId id="275" r:id="rId24"/>
    <p:sldId id="276" r:id="rId25"/>
    <p:sldId id="277" r:id="rId26"/>
    <p:sldId id="284" r:id="rId27"/>
  </p:sldIdLst>
  <p:sldSz cx="9144000" cy="6858000" type="screen4x3"/>
  <p:notesSz cx="6858000" cy="9144000"/>
  <p:custDataLst>
    <p:tags r:id="rId2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7237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46" autoAdjust="0"/>
    <p:restoredTop sz="97266" autoAdjust="0"/>
  </p:normalViewPr>
  <p:slideViewPr>
    <p:cSldViewPr>
      <p:cViewPr varScale="1">
        <p:scale>
          <a:sx n="110" d="100"/>
          <a:sy n="110" d="100"/>
        </p:scale>
        <p:origin x="13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Koppari\Work%20Folders\Working\MFC\MFC_FY20\Charts_Construction_FY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Koppari\Work%20Folders\Working\MFC\MFC_FY20\Charts_Construction_FY20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Koppari\Work%20Folders\Working\MFC\MFC_FY20\Charts_Construction_FY20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Koppari\Work%20Folders\Working\MFC\MFC_FY20\Charts_Construction_FY20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Koppari\Work%20Folders\Working\MFC\MFC_FY20\Charts_Construction_FY20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Koppari\Work%20Folders\Working\MFC\MFC_FY20\Charts_Construction_FY20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Koppari\Work%20Folders\Working\MFC\MFC_FY20\Charts_Construction_FY20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Koppari\Work%20Folders\Working\MFC\MFC_FY20\Charts_Construction_FY20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Koppari\Work%20Folders\Working\MFC\MFC_FY20\Charts_Construction_FY20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Koppari\Work%20Folders\Working\MFC\MFC_FY20\Charts_Construction_FY20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Koppari\Work%20Folders\Working\MFC\MFC_FY20\Charts_Construction_FY20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Koppari\Work%20Folders\Working\MFC\MFC_FY20\Charts_Construction_FY20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Koppari\Work%20Folders\Working\MFC\MFC_FY20\Charts_Construction_FY20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Koppari\Work%20Folders\Working\MFC\MFC_FY20\Charts_Construction_FY20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Koppari\Work%20Folders\Working\MFC\MFC_FY20\Charts_Construction_FY20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Koppari\Work%20Folders\Working\MFC\MFC_FY20\Charts_Construction_FY20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Koppari\Work%20Folders\Working\MFC\MFC_FY20\Charts_Construction_FY20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Koppari\Work%20Folders\Working\MFC\MFC_FY20\Charts_Construction_FY20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Koppari\Work%20Folders\Working\MFC\MFC_FY20\Charts_Construction_FY20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Koppari\Work%20Folders\Working\MFC\MFC_FY20\Charts_Construction_FY20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Koppari\Work%20Folders\Working\MFC\MFC_FY20\Charts_Construction_FY20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Koppari\Work%20Folders\Working\MFC\MFC_FY20\Charts_Construction_FY20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Koppari\Work%20Folders\Working\MFC\MFC_FY20\Charts_Construction_FY20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Koppari\Work%20Folders\Working\MFC\MFC_FY20\Charts_Construction_FY20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Koppari\Work%20Folders\Working\MFC\MFC_FY20\Charts_Construction_FY2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solidFill>
                <a:srgbClr val="0070C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Overall!$A$1:$B$10</c:f>
              <c:multiLvlStrCache>
                <c:ptCount val="10"/>
                <c:lvl>
                  <c:pt idx="0">
                    <c:v>.20(b)(1)</c:v>
                  </c:pt>
                  <c:pt idx="1">
                    <c:v>.20(b)(2)</c:v>
                  </c:pt>
                  <c:pt idx="2">
                    <c:v>.21(b)(2)</c:v>
                  </c:pt>
                  <c:pt idx="3">
                    <c:v>.453(b)(2)(v) </c:v>
                  </c:pt>
                  <c:pt idx="4">
                    <c:v>.100(a) </c:v>
                  </c:pt>
                  <c:pt idx="5">
                    <c:v>.501(b)(1) </c:v>
                  </c:pt>
                  <c:pt idx="6">
                    <c:v>.503(a)(1) </c:v>
                  </c:pt>
                  <c:pt idx="7">
                    <c:v>.1053(b)(1)</c:v>
                  </c:pt>
                  <c:pt idx="8">
                    <c:v>.102(a)(1) </c:v>
                  </c:pt>
                  <c:pt idx="9">
                    <c:v>.501(b)(13)</c:v>
                  </c:pt>
                </c:lvl>
                <c:lvl>
                  <c:pt idx="0">
                    <c:v>C</c:v>
                  </c:pt>
                  <c:pt idx="1">
                    <c:v>C</c:v>
                  </c:pt>
                  <c:pt idx="2">
                    <c:v>C</c:v>
                  </c:pt>
                  <c:pt idx="3">
                    <c:v>L</c:v>
                  </c:pt>
                  <c:pt idx="4">
                    <c:v>E</c:v>
                  </c:pt>
                  <c:pt idx="5">
                    <c:v>M</c:v>
                  </c:pt>
                  <c:pt idx="6">
                    <c:v>M</c:v>
                  </c:pt>
                  <c:pt idx="7">
                    <c:v>X</c:v>
                  </c:pt>
                  <c:pt idx="8">
                    <c:v>E</c:v>
                  </c:pt>
                  <c:pt idx="9">
                    <c:v>M</c:v>
                  </c:pt>
                </c:lvl>
              </c:multiLvlStrCache>
            </c:multiLvlStrRef>
          </c:cat>
          <c:val>
            <c:numRef>
              <c:f>Overall!$C$1:$C$10</c:f>
              <c:numCache>
                <c:formatCode>General</c:formatCode>
                <c:ptCount val="10"/>
                <c:pt idx="0">
                  <c:v>452</c:v>
                </c:pt>
                <c:pt idx="1">
                  <c:v>460</c:v>
                </c:pt>
                <c:pt idx="2">
                  <c:v>487</c:v>
                </c:pt>
                <c:pt idx="3">
                  <c:v>530</c:v>
                </c:pt>
                <c:pt idx="4">
                  <c:v>799</c:v>
                </c:pt>
                <c:pt idx="5">
                  <c:v>879</c:v>
                </c:pt>
                <c:pt idx="6">
                  <c:v>1141</c:v>
                </c:pt>
                <c:pt idx="7">
                  <c:v>1311</c:v>
                </c:pt>
                <c:pt idx="8">
                  <c:v>1354</c:v>
                </c:pt>
                <c:pt idx="9">
                  <c:v>3598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12-44E1-9DC5-F48892EF63E1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Overall!$A$1:$B$10</c:f>
              <c:multiLvlStrCache>
                <c:ptCount val="10"/>
                <c:lvl>
                  <c:pt idx="0">
                    <c:v>.20(b)(1)</c:v>
                  </c:pt>
                  <c:pt idx="1">
                    <c:v>.20(b)(2)</c:v>
                  </c:pt>
                  <c:pt idx="2">
                    <c:v>.21(b)(2)</c:v>
                  </c:pt>
                  <c:pt idx="3">
                    <c:v>.453(b)(2)(v) </c:v>
                  </c:pt>
                  <c:pt idx="4">
                    <c:v>.100(a) </c:v>
                  </c:pt>
                  <c:pt idx="5">
                    <c:v>.501(b)(1) </c:v>
                  </c:pt>
                  <c:pt idx="6">
                    <c:v>.503(a)(1) </c:v>
                  </c:pt>
                  <c:pt idx="7">
                    <c:v>.1053(b)(1)</c:v>
                  </c:pt>
                  <c:pt idx="8">
                    <c:v>.102(a)(1) </c:v>
                  </c:pt>
                  <c:pt idx="9">
                    <c:v>.501(b)(13)</c:v>
                  </c:pt>
                </c:lvl>
                <c:lvl>
                  <c:pt idx="0">
                    <c:v>C</c:v>
                  </c:pt>
                  <c:pt idx="1">
                    <c:v>C</c:v>
                  </c:pt>
                  <c:pt idx="2">
                    <c:v>C</c:v>
                  </c:pt>
                  <c:pt idx="3">
                    <c:v>L</c:v>
                  </c:pt>
                  <c:pt idx="4">
                    <c:v>E</c:v>
                  </c:pt>
                  <c:pt idx="5">
                    <c:v>M</c:v>
                  </c:pt>
                  <c:pt idx="6">
                    <c:v>M</c:v>
                  </c:pt>
                  <c:pt idx="7">
                    <c:v>X</c:v>
                  </c:pt>
                  <c:pt idx="8">
                    <c:v>E</c:v>
                  </c:pt>
                  <c:pt idx="9">
                    <c:v>M</c:v>
                  </c:pt>
                </c:lvl>
              </c:multiLvlStrCache>
            </c:multiLvlStrRef>
          </c:cat>
          <c:val>
            <c:numRef>
              <c:f>Overall!$D$1:$D$10</c:f>
              <c:numCache>
                <c:formatCode>General</c:formatCode>
                <c:ptCount val="10"/>
              </c:numCache>
            </c:numRef>
          </c:val>
          <c:extLst>
            <c:ext xmlns:c16="http://schemas.microsoft.com/office/drawing/2014/chart" uri="{C3380CC4-5D6E-409C-BE32-E72D297353CC}">
              <c16:uniqueId val="{00000001-BD12-44E1-9DC5-F48892EF63E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55011904"/>
        <c:axId val="455012232"/>
      </c:barChart>
      <c:catAx>
        <c:axId val="4550119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5012232"/>
        <c:crosses val="autoZero"/>
        <c:auto val="1"/>
        <c:lblAlgn val="ctr"/>
        <c:lblOffset val="100"/>
        <c:noMultiLvlLbl val="0"/>
      </c:catAx>
      <c:valAx>
        <c:axId val="4550122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55011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'Subpart K'!$B$1:$B$5</c:f>
              <c:numCache>
                <c:formatCode>General</c:formatCode>
                <c:ptCount val="5"/>
                <c:pt idx="0">
                  <c:v>68</c:v>
                </c:pt>
                <c:pt idx="1">
                  <c:v>100</c:v>
                </c:pt>
                <c:pt idx="2">
                  <c:v>102</c:v>
                </c:pt>
                <c:pt idx="3">
                  <c:v>104</c:v>
                </c:pt>
                <c:pt idx="4">
                  <c:v>111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'Subpart K'!$A$1:$A$5</c15:sqref>
                        </c15:formulaRef>
                      </c:ext>
                    </c:extLst>
                    <c:strCache>
                      <c:ptCount val="5"/>
                      <c:pt idx="0">
                        <c:v>.403(b)(2)</c:v>
                      </c:pt>
                      <c:pt idx="1">
                        <c:v>.404(f)(6)</c:v>
                      </c:pt>
                      <c:pt idx="2">
                        <c:v>.416(e)(1)</c:v>
                      </c:pt>
                      <c:pt idx="3">
                        <c:v>.405(g)(2)(iv) </c:v>
                      </c:pt>
                      <c:pt idx="4">
                        <c:v>.416(a)(1) 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0-780B-4BFB-A87C-1F755842808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3330688"/>
        <c:axId val="73333376"/>
      </c:barChart>
      <c:catAx>
        <c:axId val="7333068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one"/>
        <c:spPr>
          <a:ln/>
        </c:spPr>
        <c:txPr>
          <a:bodyPr/>
          <a:lstStyle/>
          <a:p>
            <a:pPr>
              <a:defRPr sz="1200"/>
            </a:pPr>
            <a:endParaRPr lang="en-US"/>
          </a:p>
        </c:txPr>
        <c:crossAx val="73333376"/>
        <c:crosses val="autoZero"/>
        <c:auto val="1"/>
        <c:lblAlgn val="ctr"/>
        <c:lblOffset val="100"/>
        <c:noMultiLvlLbl val="0"/>
      </c:catAx>
      <c:valAx>
        <c:axId val="733333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33306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'Subpart L'!$B$1:$B$5</c:f>
              <c:numCache>
                <c:formatCode>General</c:formatCode>
                <c:ptCount val="5"/>
                <c:pt idx="0">
                  <c:v>276</c:v>
                </c:pt>
                <c:pt idx="1">
                  <c:v>296</c:v>
                </c:pt>
                <c:pt idx="2">
                  <c:v>364</c:v>
                </c:pt>
                <c:pt idx="3">
                  <c:v>419</c:v>
                </c:pt>
                <c:pt idx="4">
                  <c:v>530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'Subpart L'!$A$1:$A$5</c15:sqref>
                        </c15:formulaRef>
                      </c:ext>
                    </c:extLst>
                    <c:strCache>
                      <c:ptCount val="5"/>
                      <c:pt idx="0">
                        <c:v>.454(a)</c:v>
                      </c:pt>
                      <c:pt idx="1">
                        <c:v>.451(b)(1) </c:v>
                      </c:pt>
                      <c:pt idx="2">
                        <c:v>.451(e)(1) </c:v>
                      </c:pt>
                      <c:pt idx="3">
                        <c:v>.451(g)(1) </c:v>
                      </c:pt>
                      <c:pt idx="4">
                        <c:v>.453(b)(2)(v) 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0-1C6A-4B15-A4C0-A61E0B733C0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3651712"/>
        <c:axId val="73687424"/>
      </c:barChart>
      <c:catAx>
        <c:axId val="7365171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one"/>
        <c:spPr>
          <a:ln/>
        </c:spPr>
        <c:txPr>
          <a:bodyPr/>
          <a:lstStyle/>
          <a:p>
            <a:pPr>
              <a:defRPr sz="1200"/>
            </a:pPr>
            <a:endParaRPr lang="en-US"/>
          </a:p>
        </c:txPr>
        <c:crossAx val="73687424"/>
        <c:crosses val="autoZero"/>
        <c:auto val="1"/>
        <c:lblAlgn val="ctr"/>
        <c:lblOffset val="100"/>
        <c:noMultiLvlLbl val="0"/>
      </c:catAx>
      <c:valAx>
        <c:axId val="736874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36517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'Subpart M'!$B$1:$B$5</c:f>
              <c:numCache>
                <c:formatCode>General</c:formatCode>
                <c:ptCount val="5"/>
                <c:pt idx="0">
                  <c:v>328</c:v>
                </c:pt>
                <c:pt idx="1">
                  <c:v>382</c:v>
                </c:pt>
                <c:pt idx="2">
                  <c:v>879</c:v>
                </c:pt>
                <c:pt idx="3">
                  <c:v>1141</c:v>
                </c:pt>
                <c:pt idx="4">
                  <c:v>3598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'Subpart M'!$A$1:$A$5</c15:sqref>
                        </c15:formulaRef>
                      </c:ext>
                    </c:extLst>
                    <c:strCache>
                      <c:ptCount val="5"/>
                      <c:pt idx="0">
                        <c:v>.503(b)(1) </c:v>
                      </c:pt>
                      <c:pt idx="1">
                        <c:v>.501(b)(10) </c:v>
                      </c:pt>
                      <c:pt idx="2">
                        <c:v>.501(b)(1) </c:v>
                      </c:pt>
                      <c:pt idx="3">
                        <c:v>.503(a)(1) </c:v>
                      </c:pt>
                      <c:pt idx="4">
                        <c:v>.501(b)(13) 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0-C573-4473-86F0-AE29B82C476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3694208"/>
        <c:axId val="73709440"/>
      </c:barChart>
      <c:catAx>
        <c:axId val="7369420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one"/>
        <c:spPr>
          <a:ln/>
        </c:spPr>
        <c:txPr>
          <a:bodyPr/>
          <a:lstStyle/>
          <a:p>
            <a:pPr>
              <a:defRPr sz="1200"/>
            </a:pPr>
            <a:endParaRPr lang="en-US"/>
          </a:p>
        </c:txPr>
        <c:crossAx val="73709440"/>
        <c:crosses val="autoZero"/>
        <c:auto val="1"/>
        <c:lblAlgn val="ctr"/>
        <c:lblOffset val="100"/>
        <c:noMultiLvlLbl val="0"/>
      </c:catAx>
      <c:valAx>
        <c:axId val="737094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36942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'Subpart N'!$B$1:$B$5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11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'Subpart N'!$A$1:$A$5</c15:sqref>
                        </c15:formulaRef>
                      </c:ext>
                    </c:extLst>
                    <c:strCache>
                      <c:ptCount val="5"/>
                      <c:pt idx="0">
                        <c:v>.555(a)(7)</c:v>
                      </c:pt>
                      <c:pt idx="1">
                        <c:v>.553(a)(4)</c:v>
                      </c:pt>
                      <c:pt idx="2">
                        <c:v>.552(b)(1)(ii)</c:v>
                      </c:pt>
                      <c:pt idx="3">
                        <c:v>.552(a)(4)</c:v>
                      </c:pt>
                      <c:pt idx="4">
                        <c:v>.552(a)(1) 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0-571C-45CC-A3F3-ABC1BEFA25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5683712"/>
        <c:axId val="75685248"/>
      </c:barChart>
      <c:catAx>
        <c:axId val="7568371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one"/>
        <c:spPr>
          <a:ln/>
        </c:spPr>
        <c:txPr>
          <a:bodyPr/>
          <a:lstStyle/>
          <a:p>
            <a:pPr>
              <a:defRPr sz="1200"/>
            </a:pPr>
            <a:endParaRPr lang="en-US"/>
          </a:p>
        </c:txPr>
        <c:crossAx val="75685248"/>
        <c:crosses val="autoZero"/>
        <c:auto val="1"/>
        <c:lblAlgn val="ctr"/>
        <c:lblOffset val="100"/>
        <c:noMultiLvlLbl val="0"/>
      </c:catAx>
      <c:valAx>
        <c:axId val="756852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56837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'Subpart O'!$B$1:$B$5</c:f>
              <c:numCache>
                <c:formatCode>General</c:formatCode>
                <c:ptCount val="5"/>
                <c:pt idx="0">
                  <c:v>7</c:v>
                </c:pt>
                <c:pt idx="1">
                  <c:v>19</c:v>
                </c:pt>
                <c:pt idx="2">
                  <c:v>26</c:v>
                </c:pt>
                <c:pt idx="3">
                  <c:v>31</c:v>
                </c:pt>
                <c:pt idx="4">
                  <c:v>49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'Subpart O'!$A$1:$A$5</c15:sqref>
                        </c15:formulaRef>
                      </c:ext>
                    </c:extLst>
                    <c:strCache>
                      <c:ptCount val="5"/>
                      <c:pt idx="0">
                        <c:v>.602(c)(1)(vii)</c:v>
                      </c:pt>
                      <c:pt idx="1">
                        <c:v>.602(c)(1)(viii)(A)</c:v>
                      </c:pt>
                      <c:pt idx="2">
                        <c:v>.602(c)(1)(vi) </c:v>
                      </c:pt>
                      <c:pt idx="3">
                        <c:v>.602(c)(1)(ii) </c:v>
                      </c:pt>
                      <c:pt idx="4">
                        <c:v>.602(d)  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0-ECCA-4D82-900E-B94ADEF18BB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9915264"/>
        <c:axId val="79930496"/>
      </c:barChart>
      <c:catAx>
        <c:axId val="7991526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one"/>
        <c:spPr>
          <a:ln/>
        </c:spPr>
        <c:txPr>
          <a:bodyPr/>
          <a:lstStyle/>
          <a:p>
            <a:pPr>
              <a:defRPr sz="1200"/>
            </a:pPr>
            <a:endParaRPr lang="en-US"/>
          </a:p>
        </c:txPr>
        <c:crossAx val="79930496"/>
        <c:crosses val="autoZero"/>
        <c:auto val="1"/>
        <c:lblAlgn val="ctr"/>
        <c:lblOffset val="100"/>
        <c:noMultiLvlLbl val="0"/>
      </c:catAx>
      <c:valAx>
        <c:axId val="799304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99152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'Subpart P'!$B$1:$B$5</c:f>
              <c:numCache>
                <c:formatCode>General</c:formatCode>
                <c:ptCount val="5"/>
                <c:pt idx="0">
                  <c:v>58</c:v>
                </c:pt>
                <c:pt idx="1">
                  <c:v>141</c:v>
                </c:pt>
                <c:pt idx="2">
                  <c:v>143</c:v>
                </c:pt>
                <c:pt idx="3">
                  <c:v>232</c:v>
                </c:pt>
                <c:pt idx="4">
                  <c:v>439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'Subpart P'!$A$1:$A$5</c15:sqref>
                        </c15:formulaRef>
                      </c:ext>
                    </c:extLst>
                    <c:strCache>
                      <c:ptCount val="5"/>
                      <c:pt idx="0">
                        <c:v>.651(k)(2) </c:v>
                      </c:pt>
                      <c:pt idx="1">
                        <c:v>.651(j)(2) </c:v>
                      </c:pt>
                      <c:pt idx="2">
                        <c:v>.651(k)(1) </c:v>
                      </c:pt>
                      <c:pt idx="3">
                        <c:v>.651(c)(2) </c:v>
                      </c:pt>
                      <c:pt idx="4">
                        <c:v>.652(a)(1) 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0-E918-46D9-84A5-A091FE0E4E5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2717824"/>
        <c:axId val="72719360"/>
      </c:barChart>
      <c:catAx>
        <c:axId val="7271782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one"/>
        <c:spPr>
          <a:ln/>
        </c:spPr>
        <c:txPr>
          <a:bodyPr/>
          <a:lstStyle/>
          <a:p>
            <a:pPr>
              <a:defRPr sz="1200"/>
            </a:pPr>
            <a:endParaRPr lang="en-US"/>
          </a:p>
        </c:txPr>
        <c:crossAx val="72719360"/>
        <c:crosses val="autoZero"/>
        <c:auto val="1"/>
        <c:lblAlgn val="ctr"/>
        <c:lblOffset val="100"/>
        <c:noMultiLvlLbl val="0"/>
      </c:catAx>
      <c:valAx>
        <c:axId val="727193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27178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'Subpart Q'!$B$1:$B$5</c:f>
              <c:numCache>
                <c:formatCode>General</c:formatCode>
                <c:ptCount val="5"/>
                <c:pt idx="0">
                  <c:v>3</c:v>
                </c:pt>
                <c:pt idx="1">
                  <c:v>4</c:v>
                </c:pt>
                <c:pt idx="2">
                  <c:v>7</c:v>
                </c:pt>
                <c:pt idx="3">
                  <c:v>7</c:v>
                </c:pt>
                <c:pt idx="4">
                  <c:v>92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'Subpart Q'!$A$1:$A$5</c15:sqref>
                        </c15:formulaRef>
                      </c:ext>
                    </c:extLst>
                    <c:strCache>
                      <c:ptCount val="5"/>
                      <c:pt idx="0">
                        <c:v>.703(d)(1)</c:v>
                      </c:pt>
                      <c:pt idx="1">
                        <c:v>.703(a)(2)</c:v>
                      </c:pt>
                      <c:pt idx="2">
                        <c:v>.706(b)</c:v>
                      </c:pt>
                      <c:pt idx="3">
                        <c:v>.703(a)(1) </c:v>
                      </c:pt>
                      <c:pt idx="4">
                        <c:v>.701(b) 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0-EE1E-4C9D-9B97-099E900DEC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9948800"/>
        <c:axId val="80040704"/>
      </c:barChart>
      <c:catAx>
        <c:axId val="7994880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one"/>
        <c:spPr>
          <a:ln/>
        </c:spPr>
        <c:crossAx val="80040704"/>
        <c:crosses val="autoZero"/>
        <c:auto val="1"/>
        <c:lblAlgn val="ctr"/>
        <c:lblOffset val="100"/>
        <c:noMultiLvlLbl val="0"/>
      </c:catAx>
      <c:valAx>
        <c:axId val="800407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99488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'Subpart R'!$B$1:$B$5</c:f>
              <c:numCache>
                <c:formatCode>General</c:formatCode>
                <c:ptCount val="5"/>
                <c:pt idx="0">
                  <c:v>5</c:v>
                </c:pt>
                <c:pt idx="1">
                  <c:v>5</c:v>
                </c:pt>
                <c:pt idx="2">
                  <c:v>12</c:v>
                </c:pt>
                <c:pt idx="3">
                  <c:v>31</c:v>
                </c:pt>
                <c:pt idx="4">
                  <c:v>90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'Subpart R'!$A$1:$A$5</c15:sqref>
                        </c15:formulaRef>
                      </c:ext>
                    </c:extLst>
                    <c:strCache>
                      <c:ptCount val="5"/>
                      <c:pt idx="0">
                        <c:v>.760(a)(2)</c:v>
                      </c:pt>
                      <c:pt idx="1">
                        <c:v>.754(a) </c:v>
                      </c:pt>
                      <c:pt idx="2">
                        <c:v>.760(d)(1)</c:v>
                      </c:pt>
                      <c:pt idx="3">
                        <c:v>.761(b) </c:v>
                      </c:pt>
                      <c:pt idx="4">
                        <c:v>.760(a)(1) 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0-7C8E-4127-8F57-5FE88452C15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0125952"/>
        <c:axId val="80128640"/>
      </c:barChart>
      <c:catAx>
        <c:axId val="8012595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one"/>
        <c:spPr>
          <a:ln/>
        </c:spPr>
        <c:txPr>
          <a:bodyPr/>
          <a:lstStyle/>
          <a:p>
            <a:pPr>
              <a:defRPr sz="1200"/>
            </a:pPr>
            <a:endParaRPr lang="en-US"/>
          </a:p>
        </c:txPr>
        <c:crossAx val="80128640"/>
        <c:crosses val="autoZero"/>
        <c:auto val="1"/>
        <c:lblAlgn val="ctr"/>
        <c:lblOffset val="100"/>
        <c:noMultiLvlLbl val="0"/>
      </c:catAx>
      <c:valAx>
        <c:axId val="801286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01259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'Subpart S'!$B$1:$B$5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'Subpart S'!$A$1:$A$5</c15:sqref>
                        </c15:formulaRef>
                      </c:ext>
                    </c:extLst>
                    <c:strCache>
                      <c:ptCount val="5"/>
                      <c:pt idx="0">
                        <c:v>.802(c)</c:v>
                      </c:pt>
                      <c:pt idx="1">
                        <c:v>.802(b)</c:v>
                      </c:pt>
                      <c:pt idx="2">
                        <c:v>.800(r)(6)(ii)</c:v>
                      </c:pt>
                      <c:pt idx="3">
                        <c:v>.800(j)(3)</c:v>
                      </c:pt>
                      <c:pt idx="4">
                        <c:v>.800(g)(5)(ii)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0-5DF0-482E-A328-5D2F9ED9159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2594816"/>
        <c:axId val="82596608"/>
      </c:barChart>
      <c:catAx>
        <c:axId val="8259481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one"/>
        <c:txPr>
          <a:bodyPr/>
          <a:lstStyle/>
          <a:p>
            <a:pPr>
              <a:defRPr sz="1200"/>
            </a:pPr>
            <a:endParaRPr lang="en-US"/>
          </a:p>
        </c:txPr>
        <c:crossAx val="82596608"/>
        <c:crosses val="autoZero"/>
        <c:auto val="1"/>
        <c:lblAlgn val="ctr"/>
        <c:lblOffset val="100"/>
        <c:noMultiLvlLbl val="0"/>
      </c:catAx>
      <c:valAx>
        <c:axId val="825966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25948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'Subpart T'!$B$1:$B$5</c:f>
              <c:numCache>
                <c:formatCode>General</c:formatCode>
                <c:ptCount val="5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6</c:v>
                </c:pt>
                <c:pt idx="4">
                  <c:v>27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'Subpart T'!$A$1:$A$5</c15:sqref>
                        </c15:formulaRef>
                      </c:ext>
                    </c:extLst>
                    <c:strCache>
                      <c:ptCount val="5"/>
                      <c:pt idx="0">
                        <c:v>.850(i) </c:v>
                      </c:pt>
                      <c:pt idx="1">
                        <c:v>.850(e)</c:v>
                      </c:pt>
                      <c:pt idx="2">
                        <c:v>.850(b)</c:v>
                      </c:pt>
                      <c:pt idx="3">
                        <c:v>.850(c) </c:v>
                      </c:pt>
                      <c:pt idx="4">
                        <c:v>.850(a) 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0-4398-45CD-8058-666C154F524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9038464"/>
        <c:axId val="49040000"/>
      </c:barChart>
      <c:catAx>
        <c:axId val="4903846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one"/>
        <c:spPr>
          <a:ln/>
        </c:spPr>
        <c:txPr>
          <a:bodyPr/>
          <a:lstStyle/>
          <a:p>
            <a:pPr>
              <a:defRPr sz="1200"/>
            </a:pPr>
            <a:endParaRPr lang="en-US"/>
          </a:p>
        </c:txPr>
        <c:crossAx val="49040000"/>
        <c:crosses val="autoZero"/>
        <c:auto val="1"/>
        <c:lblAlgn val="ctr"/>
        <c:lblOffset val="100"/>
        <c:noMultiLvlLbl val="0"/>
      </c:catAx>
      <c:valAx>
        <c:axId val="490400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90384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'Subpart C'!$B$1:$B$5</c:f>
              <c:numCache>
                <c:formatCode>General</c:formatCode>
                <c:ptCount val="5"/>
                <c:pt idx="0">
                  <c:v>60</c:v>
                </c:pt>
                <c:pt idx="1">
                  <c:v>75</c:v>
                </c:pt>
                <c:pt idx="2">
                  <c:v>452</c:v>
                </c:pt>
                <c:pt idx="3">
                  <c:v>460</c:v>
                </c:pt>
                <c:pt idx="4">
                  <c:v>487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'Subpart C'!$A$1:$A$5</c15:sqref>
                        </c15:formulaRef>
                      </c:ext>
                    </c:extLst>
                    <c:strCache>
                      <c:ptCount val="5"/>
                      <c:pt idx="0">
                        <c:v>.28(a) </c:v>
                      </c:pt>
                      <c:pt idx="1">
                        <c:v>.25(a) </c:v>
                      </c:pt>
                      <c:pt idx="2">
                        <c:v>.20(b)(1) </c:v>
                      </c:pt>
                      <c:pt idx="3">
                        <c:v>.20(b)(2) </c:v>
                      </c:pt>
                      <c:pt idx="4">
                        <c:v>.21(b)(2) 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0-13ED-4D9E-85FC-3D01E9478BD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3630336"/>
        <c:axId val="63657856"/>
      </c:barChart>
      <c:catAx>
        <c:axId val="6363033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one"/>
        <c:spPr>
          <a:ln/>
        </c:spPr>
        <c:txPr>
          <a:bodyPr/>
          <a:lstStyle/>
          <a:p>
            <a:pPr>
              <a:defRPr sz="1200"/>
            </a:pPr>
            <a:endParaRPr lang="en-US"/>
          </a:p>
        </c:txPr>
        <c:crossAx val="63657856"/>
        <c:crosses val="autoZero"/>
        <c:auto val="0"/>
        <c:lblAlgn val="ctr"/>
        <c:lblOffset val="100"/>
        <c:tickMarkSkip val="1"/>
        <c:noMultiLvlLbl val="0"/>
      </c:catAx>
      <c:valAx>
        <c:axId val="636578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36303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'Subpart V'!$B$1:$B$5</c:f>
              <c:numCache>
                <c:formatCode>General</c:formatCode>
                <c:ptCount val="5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3</c:v>
                </c:pt>
                <c:pt idx="4">
                  <c:v>7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'Subpart V'!$A$1:$A$5</c15:sqref>
                        </c15:formulaRef>
                      </c:ext>
                    </c:extLst>
                    <c:strCache>
                      <c:ptCount val="5"/>
                      <c:pt idx="0">
                        <c:v>.952(b)</c:v>
                      </c:pt>
                      <c:pt idx="1">
                        <c:v>.952(a)(2)</c:v>
                      </c:pt>
                      <c:pt idx="2">
                        <c:v>.950(b)(1)(i)</c:v>
                      </c:pt>
                      <c:pt idx="3">
                        <c:v>.960(c)(1)(iii)(A)</c:v>
                      </c:pt>
                      <c:pt idx="4">
                        <c:v>.960(c)(1)(iii)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0-3F40-47B4-A31A-25581B1916F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2451072"/>
        <c:axId val="82503168"/>
      </c:barChart>
      <c:catAx>
        <c:axId val="824510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one"/>
        <c:spPr>
          <a:ln/>
        </c:spPr>
        <c:txPr>
          <a:bodyPr/>
          <a:lstStyle/>
          <a:p>
            <a:pPr>
              <a:defRPr sz="1200"/>
            </a:pPr>
            <a:endParaRPr lang="en-US"/>
          </a:p>
        </c:txPr>
        <c:crossAx val="82503168"/>
        <c:crosses val="autoZero"/>
        <c:auto val="1"/>
        <c:lblAlgn val="ctr"/>
        <c:lblOffset val="100"/>
        <c:noMultiLvlLbl val="0"/>
      </c:catAx>
      <c:valAx>
        <c:axId val="825031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24510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'Subpart W'!$B$1:$B$5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'Subpart W'!$A$1:$A$5</c15:sqref>
                        </c15:formulaRef>
                      </c:ext>
                    </c:extLst>
                    <c:strCache>
                      <c:ptCount val="1"/>
                      <c:pt idx="0">
                        <c:v>.1000(b)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0-7D59-4852-8CBD-1228E721F8F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2451072"/>
        <c:axId val="82503168"/>
      </c:barChart>
      <c:catAx>
        <c:axId val="824510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one"/>
        <c:spPr>
          <a:ln/>
        </c:spPr>
        <c:txPr>
          <a:bodyPr/>
          <a:lstStyle/>
          <a:p>
            <a:pPr>
              <a:defRPr sz="1200"/>
            </a:pPr>
            <a:endParaRPr lang="en-US"/>
          </a:p>
        </c:txPr>
        <c:crossAx val="82503168"/>
        <c:crosses val="autoZero"/>
        <c:auto val="1"/>
        <c:lblAlgn val="ctr"/>
        <c:lblOffset val="100"/>
        <c:noMultiLvlLbl val="0"/>
      </c:catAx>
      <c:valAx>
        <c:axId val="825031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24510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'Subpart X'!$B$1:$B$5</c:f>
              <c:numCache>
                <c:formatCode>General</c:formatCode>
                <c:ptCount val="5"/>
                <c:pt idx="0">
                  <c:v>90</c:v>
                </c:pt>
                <c:pt idx="1">
                  <c:v>195</c:v>
                </c:pt>
                <c:pt idx="2">
                  <c:v>203</c:v>
                </c:pt>
                <c:pt idx="3">
                  <c:v>291</c:v>
                </c:pt>
                <c:pt idx="4">
                  <c:v>1311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'Subpart X'!$A$1:$A$5</c15:sqref>
                        </c15:formulaRef>
                      </c:ext>
                    </c:extLst>
                    <c:strCache>
                      <c:ptCount val="5"/>
                      <c:pt idx="0">
                        <c:v>.1051(a)</c:v>
                      </c:pt>
                      <c:pt idx="1">
                        <c:v>.1060(a) </c:v>
                      </c:pt>
                      <c:pt idx="2">
                        <c:v>.1053(b)(13) </c:v>
                      </c:pt>
                      <c:pt idx="3">
                        <c:v>.1053(b)(4) </c:v>
                      </c:pt>
                      <c:pt idx="4">
                        <c:v>.1053(b)(1) 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0-AD65-481A-B1EB-6B82ECACEE2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2542592"/>
        <c:axId val="82545280"/>
      </c:barChart>
      <c:catAx>
        <c:axId val="8254259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one"/>
        <c:spPr>
          <a:ln/>
        </c:spPr>
        <c:txPr>
          <a:bodyPr/>
          <a:lstStyle/>
          <a:p>
            <a:pPr>
              <a:defRPr sz="1200"/>
            </a:pPr>
            <a:endParaRPr lang="en-US"/>
          </a:p>
        </c:txPr>
        <c:crossAx val="82545280"/>
        <c:crosses val="autoZero"/>
        <c:auto val="1"/>
        <c:lblAlgn val="ctr"/>
        <c:lblOffset val="100"/>
        <c:noMultiLvlLbl val="0"/>
      </c:catAx>
      <c:valAx>
        <c:axId val="825452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25425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'Subpart Z'!$B$1:$B$5</c:f>
              <c:numCache>
                <c:formatCode>General</c:formatCode>
                <c:ptCount val="5"/>
                <c:pt idx="0">
                  <c:v>26</c:v>
                </c:pt>
                <c:pt idx="1">
                  <c:v>31</c:v>
                </c:pt>
                <c:pt idx="2">
                  <c:v>65</c:v>
                </c:pt>
                <c:pt idx="3">
                  <c:v>105</c:v>
                </c:pt>
                <c:pt idx="4">
                  <c:v>132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'Subpart Z'!$A$1:$A$5</c15:sqref>
                        </c15:formulaRef>
                      </c:ext>
                    </c:extLst>
                    <c:strCache>
                      <c:ptCount val="5"/>
                      <c:pt idx="0">
                        <c:v>.1153(i)(2)(i)</c:v>
                      </c:pt>
                      <c:pt idx="1">
                        <c:v>.1153(i)(1)</c:v>
                      </c:pt>
                      <c:pt idx="2">
                        <c:v>.1153(g)(1)</c:v>
                      </c:pt>
                      <c:pt idx="3">
                        <c:v>.1153(d)(2)(i)</c:v>
                      </c:pt>
                      <c:pt idx="4">
                        <c:v>.1153(c)(1)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0-A9F9-402C-BA08-8B20B55AAE4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2810368"/>
        <c:axId val="82817408"/>
      </c:barChart>
      <c:catAx>
        <c:axId val="8281036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one"/>
        <c:spPr>
          <a:ln/>
        </c:spPr>
        <c:txPr>
          <a:bodyPr/>
          <a:lstStyle/>
          <a:p>
            <a:pPr>
              <a:defRPr sz="1200"/>
            </a:pPr>
            <a:endParaRPr lang="en-US"/>
          </a:p>
        </c:txPr>
        <c:crossAx val="82817408"/>
        <c:crosses val="autoZero"/>
        <c:auto val="1"/>
        <c:lblAlgn val="ctr"/>
        <c:lblOffset val="100"/>
        <c:noMultiLvlLbl val="0"/>
      </c:catAx>
      <c:valAx>
        <c:axId val="828174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28103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'Subpart AA'!$B$1:$B$5</c:f>
              <c:numCache>
                <c:formatCode>General</c:formatCode>
                <c:ptCount val="5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6</c:v>
                </c:pt>
                <c:pt idx="4">
                  <c:v>14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'Subpart AA'!$A$1:$A$5</c15:sqref>
                        </c15:formulaRef>
                      </c:ext>
                    </c:extLst>
                    <c:strCache>
                      <c:ptCount val="5"/>
                      <c:pt idx="0">
                        <c:v>.1204(i)</c:v>
                      </c:pt>
                      <c:pt idx="1">
                        <c:v>.1203(e)(2)(iii)</c:v>
                      </c:pt>
                      <c:pt idx="2">
                        <c:v>.1203(d)</c:v>
                      </c:pt>
                      <c:pt idx="3">
                        <c:v>.1207(a)</c:v>
                      </c:pt>
                      <c:pt idx="4">
                        <c:v>.1203(a)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0-D597-4808-9B72-F92199569DC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2832384"/>
        <c:axId val="83969920"/>
      </c:barChart>
      <c:catAx>
        <c:axId val="8283238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one"/>
        <c:spPr>
          <a:ln/>
        </c:spPr>
        <c:txPr>
          <a:bodyPr/>
          <a:lstStyle/>
          <a:p>
            <a:pPr>
              <a:defRPr sz="1200"/>
            </a:pPr>
            <a:endParaRPr lang="en-US"/>
          </a:p>
        </c:txPr>
        <c:crossAx val="83969920"/>
        <c:crosses val="autoZero"/>
        <c:auto val="1"/>
        <c:lblAlgn val="ctr"/>
        <c:lblOffset val="100"/>
        <c:noMultiLvlLbl val="0"/>
      </c:catAx>
      <c:valAx>
        <c:axId val="8396992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28323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'Subpart CC'!$B$1:$B$5</c:f>
              <c:numCache>
                <c:formatCode>General</c:formatCode>
                <c:ptCount val="5"/>
                <c:pt idx="0">
                  <c:v>6</c:v>
                </c:pt>
                <c:pt idx="1">
                  <c:v>7</c:v>
                </c:pt>
                <c:pt idx="2">
                  <c:v>10</c:v>
                </c:pt>
                <c:pt idx="3">
                  <c:v>10</c:v>
                </c:pt>
                <c:pt idx="4">
                  <c:v>11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'Subpart CC'!$A$1:$A$5</c15:sqref>
                        </c15:formulaRef>
                      </c:ext>
                    </c:extLst>
                    <c:strCache>
                      <c:ptCount val="5"/>
                      <c:pt idx="0">
                        <c:v>.1425(c)(1)</c:v>
                      </c:pt>
                      <c:pt idx="1">
                        <c:v>.1412(f)(1)</c:v>
                      </c:pt>
                      <c:pt idx="2">
                        <c:v>.1427(a)</c:v>
                      </c:pt>
                      <c:pt idx="3">
                        <c:v>.1425(c)(3)</c:v>
                      </c:pt>
                      <c:pt idx="4">
                        <c:v>.1428(a)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0-39E6-4CDE-B1EB-24067C7DE57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4038400"/>
        <c:axId val="84041088"/>
      </c:barChart>
      <c:catAx>
        <c:axId val="8403840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one"/>
        <c:spPr>
          <a:ln/>
        </c:spPr>
        <c:txPr>
          <a:bodyPr/>
          <a:lstStyle/>
          <a:p>
            <a:pPr>
              <a:defRPr sz="1200"/>
            </a:pPr>
            <a:endParaRPr lang="en-US"/>
          </a:p>
        </c:txPr>
        <c:crossAx val="84041088"/>
        <c:crosses val="autoZero"/>
        <c:auto val="1"/>
        <c:lblAlgn val="ctr"/>
        <c:lblOffset val="100"/>
        <c:noMultiLvlLbl val="0"/>
      </c:catAx>
      <c:valAx>
        <c:axId val="840410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40384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'Subpart D'!$B$1:$B$5</c:f>
              <c:numCache>
                <c:formatCode>General</c:formatCode>
                <c:ptCount val="5"/>
                <c:pt idx="0">
                  <c:v>11</c:v>
                </c:pt>
                <c:pt idx="1">
                  <c:v>12</c:v>
                </c:pt>
                <c:pt idx="2">
                  <c:v>15</c:v>
                </c:pt>
                <c:pt idx="3">
                  <c:v>17</c:v>
                </c:pt>
                <c:pt idx="4">
                  <c:v>21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'Subpart D'!$A$1:$A$5</c15:sqref>
                        </c15:formulaRef>
                      </c:ext>
                    </c:extLst>
                    <c:strCache>
                      <c:ptCount val="5"/>
                      <c:pt idx="0">
                        <c:v>.50(g)</c:v>
                      </c:pt>
                      <c:pt idx="1">
                        <c:v>.62(l)(1)(i)</c:v>
                      </c:pt>
                      <c:pt idx="2">
                        <c:v>.59</c:v>
                      </c:pt>
                      <c:pt idx="3">
                        <c:v>.62(d)(1)(iii)</c:v>
                      </c:pt>
                      <c:pt idx="4">
                        <c:v>.62(d)(1)(i)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0-D5B7-47A8-8042-DED082A570F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2569600"/>
        <c:axId val="72572288"/>
      </c:barChart>
      <c:catAx>
        <c:axId val="7256960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one"/>
        <c:spPr>
          <a:ln/>
        </c:spPr>
        <c:txPr>
          <a:bodyPr/>
          <a:lstStyle/>
          <a:p>
            <a:pPr>
              <a:defRPr sz="1200"/>
            </a:pPr>
            <a:endParaRPr lang="en-US"/>
          </a:p>
        </c:txPr>
        <c:crossAx val="72572288"/>
        <c:crosses val="autoZero"/>
        <c:auto val="1"/>
        <c:lblAlgn val="ctr"/>
        <c:lblOffset val="100"/>
        <c:noMultiLvlLbl val="0"/>
      </c:catAx>
      <c:valAx>
        <c:axId val="725722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25696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'Subpart E'!$B$1:$B$5</c:f>
              <c:numCache>
                <c:formatCode>General</c:formatCode>
                <c:ptCount val="5"/>
                <c:pt idx="0">
                  <c:v>12</c:v>
                </c:pt>
                <c:pt idx="1">
                  <c:v>22</c:v>
                </c:pt>
                <c:pt idx="2">
                  <c:v>65</c:v>
                </c:pt>
                <c:pt idx="3">
                  <c:v>799</c:v>
                </c:pt>
                <c:pt idx="4">
                  <c:v>1354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'Subpart E'!$A$1:$A$5</c15:sqref>
                        </c15:formulaRef>
                      </c:ext>
                    </c:extLst>
                    <c:strCache>
                      <c:ptCount val="5"/>
                      <c:pt idx="0">
                        <c:v>.96</c:v>
                      </c:pt>
                      <c:pt idx="1">
                        <c:v>.102(a)(2) </c:v>
                      </c:pt>
                      <c:pt idx="2">
                        <c:v>.95(a)</c:v>
                      </c:pt>
                      <c:pt idx="3">
                        <c:v>.100(a)</c:v>
                      </c:pt>
                      <c:pt idx="4">
                        <c:v>.102(a)(1) 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0-1AF7-43A5-9595-00A72C0E936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2587520"/>
        <c:axId val="72610944"/>
      </c:barChart>
      <c:catAx>
        <c:axId val="725875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one"/>
        <c:spPr>
          <a:ln/>
        </c:spPr>
        <c:txPr>
          <a:bodyPr/>
          <a:lstStyle/>
          <a:p>
            <a:pPr>
              <a:defRPr sz="1200"/>
            </a:pPr>
            <a:endParaRPr lang="en-US"/>
          </a:p>
        </c:txPr>
        <c:crossAx val="72610944"/>
        <c:crosses val="autoZero"/>
        <c:auto val="1"/>
        <c:lblAlgn val="ctr"/>
        <c:lblOffset val="100"/>
        <c:noMultiLvlLbl val="0"/>
      </c:catAx>
      <c:valAx>
        <c:axId val="726109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258752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'Subpart F'!$B$1:$B$5</c:f>
              <c:numCache>
                <c:formatCode>General</c:formatCode>
                <c:ptCount val="5"/>
                <c:pt idx="0">
                  <c:v>8</c:v>
                </c:pt>
                <c:pt idx="1">
                  <c:v>11</c:v>
                </c:pt>
                <c:pt idx="2">
                  <c:v>12</c:v>
                </c:pt>
                <c:pt idx="3">
                  <c:v>13</c:v>
                </c:pt>
                <c:pt idx="4">
                  <c:v>22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'Subpart F'!$A$1:$A$5</c15:sqref>
                        </c15:formulaRef>
                      </c:ext>
                    </c:extLst>
                    <c:strCache>
                      <c:ptCount val="5"/>
                      <c:pt idx="0">
                        <c:v>.150(c)(1)(vi)</c:v>
                      </c:pt>
                      <c:pt idx="1">
                        <c:v>.150(a)(4)</c:v>
                      </c:pt>
                      <c:pt idx="2">
                        <c:v>.150(c)(1)(iv)</c:v>
                      </c:pt>
                      <c:pt idx="3">
                        <c:v>.150(a)(1) </c:v>
                      </c:pt>
                      <c:pt idx="4">
                        <c:v>.150(c)(1)(i) 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0-687C-4608-A220-705E95BCE34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3217152"/>
        <c:axId val="73220096"/>
      </c:barChart>
      <c:catAx>
        <c:axId val="7321715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one"/>
        <c:spPr>
          <a:ln/>
        </c:spPr>
        <c:txPr>
          <a:bodyPr/>
          <a:lstStyle/>
          <a:p>
            <a:pPr>
              <a:defRPr sz="1200"/>
            </a:pPr>
            <a:endParaRPr lang="en-US"/>
          </a:p>
        </c:txPr>
        <c:crossAx val="73220096"/>
        <c:crosses val="autoZero"/>
        <c:auto val="1"/>
        <c:lblAlgn val="ctr"/>
        <c:lblOffset val="100"/>
        <c:noMultiLvlLbl val="0"/>
      </c:catAx>
      <c:valAx>
        <c:axId val="732200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32171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'Subpart G'!$B$1:$B$5</c:f>
              <c:numCache>
                <c:formatCode>General</c:formatCode>
                <c:ptCount val="5"/>
                <c:pt idx="0">
                  <c:v>2</c:v>
                </c:pt>
                <c:pt idx="1">
                  <c:v>2</c:v>
                </c:pt>
                <c:pt idx="2">
                  <c:v>16</c:v>
                </c:pt>
                <c:pt idx="3">
                  <c:v>16</c:v>
                </c:pt>
                <c:pt idx="4">
                  <c:v>22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'Subpart G'!$A$1:$A$5</c15:sqref>
                        </c15:formulaRef>
                      </c:ext>
                    </c:extLst>
                    <c:strCache>
                      <c:ptCount val="5"/>
                      <c:pt idx="0">
                        <c:v>.200(c)(1)</c:v>
                      </c:pt>
                      <c:pt idx="1">
                        <c:v>.200(a)</c:v>
                      </c:pt>
                      <c:pt idx="2">
                        <c:v>.201(a) </c:v>
                      </c:pt>
                      <c:pt idx="3">
                        <c:v>.200(g)(2) </c:v>
                      </c:pt>
                      <c:pt idx="4">
                        <c:v>.200(g)(1)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0-7095-42E0-9B58-D0B565C052E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3253632"/>
        <c:axId val="73255168"/>
      </c:barChart>
      <c:catAx>
        <c:axId val="7325363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one"/>
        <c:spPr>
          <a:ln/>
        </c:spPr>
        <c:txPr>
          <a:bodyPr/>
          <a:lstStyle/>
          <a:p>
            <a:pPr>
              <a:defRPr sz="1200"/>
            </a:pPr>
            <a:endParaRPr lang="en-US"/>
          </a:p>
        </c:txPr>
        <c:crossAx val="73255168"/>
        <c:crosses val="autoZero"/>
        <c:auto val="1"/>
        <c:lblAlgn val="ctr"/>
        <c:lblOffset val="100"/>
        <c:noMultiLvlLbl val="0"/>
      </c:catAx>
      <c:valAx>
        <c:axId val="732551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32536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'Supart H'!$B$1:$B$5</c:f>
              <c:numCache>
                <c:formatCode>General</c:formatCode>
                <c:ptCount val="5"/>
                <c:pt idx="0">
                  <c:v>6</c:v>
                </c:pt>
                <c:pt idx="1">
                  <c:v>5</c:v>
                </c:pt>
                <c:pt idx="2">
                  <c:v>10</c:v>
                </c:pt>
                <c:pt idx="3">
                  <c:v>10</c:v>
                </c:pt>
                <c:pt idx="4">
                  <c:v>12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'Supart H'!$A$1:$A$5</c15:sqref>
                        </c15:formulaRef>
                      </c:ext>
                    </c:extLst>
                    <c:strCache>
                      <c:ptCount val="5"/>
                      <c:pt idx="0">
                        <c:v>.251(a)(6)</c:v>
                      </c:pt>
                      <c:pt idx="1">
                        <c:v>.251(b)(1)</c:v>
                      </c:pt>
                      <c:pt idx="2">
                        <c:v>.252(a)</c:v>
                      </c:pt>
                      <c:pt idx="3">
                        <c:v>.251(a)(1)</c:v>
                      </c:pt>
                      <c:pt idx="4">
                        <c:v>.251(a)(2)(i) 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0-BCB5-4E90-8650-91446B51E59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3260416"/>
        <c:axId val="72804608"/>
      </c:barChart>
      <c:catAx>
        <c:axId val="7326041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one"/>
        <c:spPr>
          <a:ln/>
        </c:spPr>
        <c:txPr>
          <a:bodyPr/>
          <a:lstStyle/>
          <a:p>
            <a:pPr>
              <a:defRPr sz="1200"/>
            </a:pPr>
            <a:endParaRPr lang="en-US"/>
          </a:p>
        </c:txPr>
        <c:crossAx val="72804608"/>
        <c:crosses val="autoZero"/>
        <c:auto val="1"/>
        <c:lblAlgn val="ctr"/>
        <c:lblOffset val="100"/>
        <c:noMultiLvlLbl val="0"/>
      </c:catAx>
      <c:valAx>
        <c:axId val="728046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32604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'Subpart I'!$B$1:$B$5</c:f>
              <c:numCache>
                <c:formatCode>General</c:formatCode>
                <c:ptCount val="5"/>
                <c:pt idx="0">
                  <c:v>17</c:v>
                </c:pt>
                <c:pt idx="1">
                  <c:v>17</c:v>
                </c:pt>
                <c:pt idx="2">
                  <c:v>18</c:v>
                </c:pt>
                <c:pt idx="3">
                  <c:v>42</c:v>
                </c:pt>
                <c:pt idx="4">
                  <c:v>90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'Subpart I'!$A$1:$A$5</c15:sqref>
                        </c15:formulaRef>
                      </c:ext>
                    </c:extLst>
                    <c:strCache>
                      <c:ptCount val="5"/>
                      <c:pt idx="0">
                        <c:v>.304(f)</c:v>
                      </c:pt>
                      <c:pt idx="1">
                        <c:v>.303(b)(1)</c:v>
                      </c:pt>
                      <c:pt idx="2">
                        <c:v>.300(b)(2)</c:v>
                      </c:pt>
                      <c:pt idx="3">
                        <c:v>.304(d) </c:v>
                      </c:pt>
                      <c:pt idx="4">
                        <c:v>.300(b)(1) 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0-3679-487B-A700-6EF6AADE5C0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2831744"/>
        <c:axId val="72834432"/>
      </c:barChart>
      <c:catAx>
        <c:axId val="7283174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one"/>
        <c:spPr>
          <a:ln/>
        </c:spPr>
        <c:txPr>
          <a:bodyPr/>
          <a:lstStyle/>
          <a:p>
            <a:pPr>
              <a:defRPr sz="1200"/>
            </a:pPr>
            <a:endParaRPr lang="en-US"/>
          </a:p>
        </c:txPr>
        <c:crossAx val="72834432"/>
        <c:crosses val="autoZero"/>
        <c:auto val="1"/>
        <c:lblAlgn val="ctr"/>
        <c:lblOffset val="100"/>
        <c:noMultiLvlLbl val="0"/>
      </c:catAx>
      <c:valAx>
        <c:axId val="728344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28317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'Subpart J'!$B$1:$B$5</c:f>
              <c:numCache>
                <c:formatCode>General</c:formatCode>
                <c:ptCount val="5"/>
                <c:pt idx="0">
                  <c:v>5</c:v>
                </c:pt>
                <c:pt idx="1">
                  <c:v>5</c:v>
                </c:pt>
                <c:pt idx="2">
                  <c:v>8</c:v>
                </c:pt>
                <c:pt idx="3">
                  <c:v>14</c:v>
                </c:pt>
                <c:pt idx="4">
                  <c:v>18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'Subpart J'!$A$1:$A$5</c15:sqref>
                        </c15:formulaRef>
                      </c:ext>
                    </c:extLst>
                    <c:strCache>
                      <c:ptCount val="5"/>
                      <c:pt idx="0">
                        <c:v>.351(b)(4)</c:v>
                      </c:pt>
                      <c:pt idx="1">
                        <c:v>.350(a)(11)</c:v>
                      </c:pt>
                      <c:pt idx="2">
                        <c:v>.351(b)(2)</c:v>
                      </c:pt>
                      <c:pt idx="3">
                        <c:v>.350(a)(10) </c:v>
                      </c:pt>
                      <c:pt idx="4">
                        <c:v>.350(a)(9) 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0-349E-495A-B7D4-CA54F9AD48E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3275648"/>
        <c:axId val="73303168"/>
      </c:barChart>
      <c:catAx>
        <c:axId val="7327564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one"/>
        <c:spPr>
          <a:ln/>
        </c:spPr>
        <c:txPr>
          <a:bodyPr/>
          <a:lstStyle/>
          <a:p>
            <a:pPr>
              <a:defRPr sz="1200"/>
            </a:pPr>
            <a:endParaRPr lang="en-US"/>
          </a:p>
        </c:txPr>
        <c:crossAx val="73303168"/>
        <c:crosses val="autoZero"/>
        <c:auto val="1"/>
        <c:lblAlgn val="ctr"/>
        <c:lblOffset val="100"/>
        <c:noMultiLvlLbl val="0"/>
      </c:catAx>
      <c:valAx>
        <c:axId val="733031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32756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91FABC-87A9-4E81-A8A8-4860D3C379E2}" type="datetimeFigureOut">
              <a:rPr lang="en-US" smtClean="0"/>
              <a:t>1/27/2021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FF29C1-87F2-4AC7-A9DA-3CEE795C97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975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F29C1-87F2-4AC7-A9DA-3CEE795C97F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104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7EF07-4D6B-47E5-8389-73175C2FD7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7EF07-4D6B-47E5-8389-73175C2FD7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cap="small" baseline="0">
                <a:solidFill>
                  <a:schemeClr val="accent4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7EF07-4D6B-47E5-8389-73175C2FD72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1905000" y="6324600"/>
            <a:ext cx="5181600" cy="304800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0" kern="1200" cap="small" dirty="0">
                <a:solidFill>
                  <a:schemeClr val="accent4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Number of Serious Violations – FY 2020</a:t>
            </a:r>
          </a:p>
          <a:p>
            <a:pPr algn="ctr"/>
            <a:endParaRPr lang="en-US" sz="2000" b="1" cap="small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 rot="16200000">
            <a:off x="-1574887" y="3682913"/>
            <a:ext cx="3835575" cy="533399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0" cap="small" dirty="0">
                <a:solidFill>
                  <a:schemeClr val="accent4">
                    <a:lumMod val="75000"/>
                  </a:schemeClr>
                </a:solidFill>
                <a:effectLst/>
              </a:rPr>
              <a:t>29 CFR 1926.</a:t>
            </a:r>
          </a:p>
          <a:p>
            <a:pPr algn="l"/>
            <a:endParaRPr lang="en-US" sz="2400" b="0" cap="small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634312" y="914400"/>
            <a:ext cx="4204888" cy="1266624"/>
          </a:xfrm>
        </p:spPr>
        <p:txBody>
          <a:bodyPr>
            <a:noAutofit/>
          </a:bodyPr>
          <a:lstStyle>
            <a:lvl1pPr algn="r">
              <a:defRPr sz="3600" b="1" baseline="0">
                <a:solidFill>
                  <a:srgbClr val="0070C0"/>
                </a:solidFill>
                <a:effectLst/>
                <a:latin typeface="+mn-lt"/>
              </a:defRPr>
            </a:lvl1pPr>
          </a:lstStyle>
          <a:p>
            <a:r>
              <a:rPr lang="en-US" dirty="0"/>
              <a:t>Most Frequently Cited Violations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87686" y="5486400"/>
            <a:ext cx="3951514" cy="8532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800" b="1">
                <a:solidFill>
                  <a:srgbClr val="0070C0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OSHA Federal Standards</a:t>
            </a:r>
          </a:p>
          <a:p>
            <a:pPr lvl="0"/>
            <a:r>
              <a:rPr lang="en-US" dirty="0"/>
              <a:t>October 1, 2019 – September 30, 2020</a:t>
            </a:r>
          </a:p>
        </p:txBody>
      </p:sp>
      <p:pic>
        <p:nvPicPr>
          <p:cNvPr id="8" name="Picture 3" descr="C:\Users\KBurke\Desktop\Lectora Working\2200\2200_WBT_v1\html\images\osha-logo-resized-600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14213"/>
            <a:ext cx="2209800" cy="63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8667" y="0"/>
            <a:ext cx="456361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 userDrawn="1"/>
        </p:nvSpPr>
        <p:spPr>
          <a:xfrm>
            <a:off x="4953000" y="2644676"/>
            <a:ext cx="381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b="1" dirty="0">
                <a:solidFill>
                  <a:srgbClr val="0070C0"/>
                </a:solidFill>
              </a:rPr>
              <a:t>Construction Industry FY2020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FC-Constr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825668" cy="9906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1504" y="666342"/>
            <a:ext cx="622496" cy="400458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 userDrawn="1"/>
        </p:nvSpPr>
        <p:spPr>
          <a:xfrm>
            <a:off x="2971800" y="6324600"/>
            <a:ext cx="3276600" cy="304800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b="1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 of Serious Violations – FY 2020</a:t>
            </a:r>
          </a:p>
          <a:p>
            <a:pPr algn="l"/>
            <a:endParaRPr lang="en-US" sz="1400" b="1" dirty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1/27/2021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7" r:id="rId3"/>
    <p:sldLayoutId id="2147483703" r:id="rId4"/>
    <p:sldLayoutId id="2147483704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small" spc="-100" baseline="0">
          <a:ln>
            <a:noFill/>
          </a:ln>
          <a:solidFill>
            <a:schemeClr val="tx2"/>
          </a:solidFill>
          <a:effectLst/>
          <a:latin typeface="+mn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osha.gov/laws-regs/regulations/standardnumber/1926/1926.351" TargetMode="External"/><Relationship Id="rId4" Type="http://schemas.openxmlformats.org/officeDocument/2006/relationships/hyperlink" Target="https://www.osha.gov/laws-regs/regulations/standardnumber/1926/1926.350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sha.gov/laws-regs/regulations/standardnumber/1926/1926.416" TargetMode="Externa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osha.gov/laws-regs/regulations/standardnumber/1926/1926.403" TargetMode="External"/><Relationship Id="rId5" Type="http://schemas.openxmlformats.org/officeDocument/2006/relationships/hyperlink" Target="https://www.osha.gov/laws-regs/regulations/standardnumber/1926/1926.404" TargetMode="External"/><Relationship Id="rId4" Type="http://schemas.openxmlformats.org/officeDocument/2006/relationships/hyperlink" Target="https://www.osha.gov/laws-regs/regulations/standardnumber/1926/1926.405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sha.gov/laws-regs/regulations/standardnumber/1926/1926.453" TargetMode="Externa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osha.gov/laws-regs/regulations/standardnumber/1926/1926.454" TargetMode="External"/><Relationship Id="rId4" Type="http://schemas.openxmlformats.org/officeDocument/2006/relationships/hyperlink" Target="https://www.osha.gov/laws-regs/regulations/standardnumber/1926/1926.451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sha.gov/laws-regs/regulations/standardnumber/1926/1926.453" TargetMode="Externa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osha.gov/laws-regs/regulations/standardnumber/1926/1926.503" TargetMode="External"/><Relationship Id="rId4" Type="http://schemas.openxmlformats.org/officeDocument/2006/relationships/hyperlink" Target="https://www.osha.gov/laws-regs/regulations/standardnumber/1926/1926.501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sha.gov/laws-regs/regulations/standardnumber/1926/1926.552" TargetMode="Externa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osha.gov/laws-regs/regulations/standardnumber/1926/1926.555" TargetMode="External"/><Relationship Id="rId4" Type="http://schemas.openxmlformats.org/officeDocument/2006/relationships/hyperlink" Target="https://www.osha.gov/laws-regs/regulations/standardnumber/1926/1926.553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sha.gov/laws-regs/regulations/standardnumber/1926/1926.602" TargetMode="Externa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sha.gov/laws-regs/regulations/standardnumber/1926/1926.652" TargetMode="Externa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osha.gov/laws-regs/regulations/standardnumber/1926/1926.651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sha.gov/laws-regs/regulations/standardnumber/1926/1926.701" TargetMode="Externa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osha.gov/laws-regs/regulations/standardnumber/1926/1926.706" TargetMode="External"/><Relationship Id="rId4" Type="http://schemas.openxmlformats.org/officeDocument/2006/relationships/hyperlink" Target="https://www.osha.gov/laws-regs/regulations/standardnumber/1926/1926.703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sha.gov/laws-regs/regulations/standardnumber/1926/1926.760" TargetMode="Externa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osha.gov/laws-regs/regulations/standardnumber/1926/1926.754" TargetMode="External"/><Relationship Id="rId4" Type="http://schemas.openxmlformats.org/officeDocument/2006/relationships/hyperlink" Target="https://www.osha.gov/laws-regs/regulations/standardnumber/1926/1926.761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sha.gov/laws-regs/regulations/standardnumber/1926/1926.800" TargetMode="Externa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osha.gov/laws-regs/regulations/standardnumber/1926/1926.802" TargetMode="External"/><Relationship Id="rId4" Type="http://schemas.openxmlformats.org/officeDocument/2006/relationships/hyperlink" Target="https://www.osha.gov/laws-regs/regulations/standardnumber/1926/1926.760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sha.gov/laws-regs/regulations/standardnumber/1926/1926.850" TargetMode="Externa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sha.gov/laws-regs/regulations/standardnumber/1926/1926.960" TargetMode="Externa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osha.gov/laws-regs/regulations/standardnumber/1926/1926.952" TargetMode="External"/><Relationship Id="rId4" Type="http://schemas.openxmlformats.org/officeDocument/2006/relationships/hyperlink" Target="https://www.osha.gov/laws-regs/regulations/standardnumber/1926/1926.950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sha.gov/laws-regs/regulations/standardnumber/1926/1926.1000" TargetMode="Externa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sha.gov/laws-regs/regulations/standardnumber/1926/1926.1053" TargetMode="Externa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osha.gov/laws-regs/regulations/standardnumber/1926/1926.1051" TargetMode="External"/><Relationship Id="rId4" Type="http://schemas.openxmlformats.org/officeDocument/2006/relationships/hyperlink" Target="https://www.osha.gov/laws-regs/regulations/standardnumber/1926/1926.1060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sha.gov/laws-regs/regulations/standardnumber/1926/1926.1153" TargetMode="Externa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sha.gov/laws-regs/regulations/standardnumber/1926/1926.1203" TargetMode="External"/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osha.gov/laws-regs/regulations/standardnumber/1926/1926.1204" TargetMode="External"/><Relationship Id="rId4" Type="http://schemas.openxmlformats.org/officeDocument/2006/relationships/hyperlink" Target="https://www.osha.gov/laws-regs/regulations/standardnumber/1926/1926.1207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sha.gov/laws-regs/regulations/standardnumber/1926/1926.1428" TargetMode="Externa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osha.gov/laws-regs/regulations/standardnumber/1926/1926.1412" TargetMode="External"/><Relationship Id="rId5" Type="http://schemas.openxmlformats.org/officeDocument/2006/relationships/hyperlink" Target="https://www.osha.gov/laws-regs/regulations/standardnumber/1926/1926.1427" TargetMode="External"/><Relationship Id="rId4" Type="http://schemas.openxmlformats.org/officeDocument/2006/relationships/hyperlink" Target="https://www.osha.gov/laws-regs/regulations/standardnumber/1926/1926.1425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sha.gov/laws-regs/regulations/standardnumber/1926/1926.21" TargetMode="Externa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osha.gov/laws-regs/regulations/standardnumber/1926/1926.28" TargetMode="External"/><Relationship Id="rId5" Type="http://schemas.openxmlformats.org/officeDocument/2006/relationships/hyperlink" Target="https://www.osha.gov/laws-regs/regulations/standardnumber/1926/1926.25" TargetMode="External"/><Relationship Id="rId4" Type="http://schemas.openxmlformats.org/officeDocument/2006/relationships/hyperlink" Target="https://www.osha.gov/laws-regs/regulations/standardnumber/1926/1926.2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sha.gov/laws-regs/regulations/standardnumber/1926/1926.62" TargetMode="Externa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osha.gov/laws-regs/regulations/standardnumber/1926/1926.5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sha.gov/laws-regs/regulations/standardnumber/1926/1926.102" TargetMode="Externa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osha.gov/laws-regs/regulations/standardnumber/1926/1926.96" TargetMode="External"/><Relationship Id="rId5" Type="http://schemas.openxmlformats.org/officeDocument/2006/relationships/hyperlink" Target="https://www.osha.gov/laws-regs/regulations/standardnumber/1926/1926.95" TargetMode="External"/><Relationship Id="rId4" Type="http://schemas.openxmlformats.org/officeDocument/2006/relationships/hyperlink" Target="https://www.osha.gov/laws-regs/regulations/standardnumber/1926/1926.100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sha.gov/laws-regs/regulations/standardnumber/1926/1926.150" TargetMode="Externa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sha.gov/laws-regs/regulations/standardnumber/1926/1926.200" TargetMode="Externa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osha.gov/laws-regs/regulations/standardnumber/1926/1926.201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sha.gov/laws-regs/regulations/standardnumber/1926/1926.251" TargetMode="Externa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osha.gov/laws-regs/regulations/standardnumber/1926/1926.252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sha.gov/laws-regs/regulations/standardnumber/1926/1926.300" TargetMode="Externa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osha.gov/laws-regs/regulations/standardnumber/1926/1926.303" TargetMode="External"/><Relationship Id="rId4" Type="http://schemas.openxmlformats.org/officeDocument/2006/relationships/hyperlink" Target="https://www.osha.gov/laws-regs/regulations/standardnumber/1926/1926.30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Rectangle showing text &quot;OSHA Federal Standards October 1, 2019 - September 30, 2020&quot;." title="Rectangle"/>
          <p:cNvSpPr/>
          <p:nvPr/>
        </p:nvSpPr>
        <p:spPr>
          <a:xfrm>
            <a:off x="4505325" y="5334000"/>
            <a:ext cx="4648200" cy="914400"/>
          </a:xfrm>
          <a:prstGeom prst="rect">
            <a:avLst/>
          </a:prstGeom>
          <a:solidFill>
            <a:schemeClr val="accent4">
              <a:lumMod val="75000"/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191000" y="5410200"/>
            <a:ext cx="4648200" cy="838200"/>
          </a:xfrm>
        </p:spPr>
        <p:txBody>
          <a:bodyPr>
            <a:noAutofit/>
          </a:bodyPr>
          <a:lstStyle/>
          <a:p>
            <a:r>
              <a:rPr lang="en-US" sz="1800" b="1" dirty="0"/>
              <a:t>OSHA Federal Standards</a:t>
            </a:r>
          </a:p>
          <a:p>
            <a:r>
              <a:rPr lang="en-US" sz="1800" b="1" dirty="0"/>
              <a:t>October 1, 2019 – September 30, 2020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 idx="4294967295"/>
          </p:nvPr>
        </p:nvSpPr>
        <p:spPr>
          <a:xfrm>
            <a:off x="4648200" y="990600"/>
            <a:ext cx="4191000" cy="1371600"/>
          </a:xfrm>
        </p:spPr>
        <p:txBody>
          <a:bodyPr>
            <a:normAutofit/>
          </a:bodyPr>
          <a:lstStyle/>
          <a:p>
            <a:pPr algn="r"/>
            <a:r>
              <a:rPr lang="en-US" sz="3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70C0"/>
                </a:solidFill>
                <a:effectLst/>
                <a:latin typeface="+mn-lt"/>
              </a:rPr>
              <a:t>Most Frequently Cited Serious Violations</a:t>
            </a:r>
          </a:p>
        </p:txBody>
      </p:sp>
    </p:spTree>
    <p:extLst>
      <p:ext uri="{BB962C8B-B14F-4D97-AF65-F5344CB8AC3E}">
        <p14:creationId xmlns:p14="http://schemas.microsoft.com/office/powerpoint/2010/main" val="1409290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 descr="Chart showing most frequently cited standards for welding and cutting 1926.350 - 354." title="Welding and Cutting chart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8130780"/>
              </p:ext>
            </p:extLst>
          </p:nvPr>
        </p:nvGraphicFramePr>
        <p:xfrm>
          <a:off x="1748246" y="1524000"/>
          <a:ext cx="6542529" cy="48306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+mn-lt"/>
              </a:rPr>
              <a:t>Welding &amp; Cutting</a:t>
            </a:r>
            <a:br>
              <a:rPr lang="en-US" sz="3200" dirty="0">
                <a:latin typeface="+mn-lt"/>
              </a:rPr>
            </a:br>
            <a:r>
              <a:rPr lang="en-US" sz="3200" dirty="0">
                <a:latin typeface="+mn-lt"/>
              </a:rPr>
              <a:t>[1926.350 -.354]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905000" y="2574670"/>
            <a:ext cx="6328954" cy="359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/>
              <a:t>Gas Welding – Oxygen cylinders stored separated from fuel-gas cylinders </a:t>
            </a: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1905000" y="4407929"/>
            <a:ext cx="5382568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/>
              <a:t>Gas Welding – Inside of buildings, cylinders shall be stored </a:t>
            </a:r>
          </a:p>
        </p:txBody>
      </p:sp>
      <p:sp>
        <p:nvSpPr>
          <p:cNvPr id="5" name="Rectangle 4"/>
          <p:cNvSpPr/>
          <p:nvPr/>
        </p:nvSpPr>
        <p:spPr>
          <a:xfrm>
            <a:off x="1828800" y="5292763"/>
            <a:ext cx="4974439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Arc Welding – Cables in need of repair shall not be used</a:t>
            </a:r>
          </a:p>
        </p:txBody>
      </p:sp>
      <p:sp>
        <p:nvSpPr>
          <p:cNvPr id="6" name="Rectangle 5"/>
          <p:cNvSpPr/>
          <p:nvPr/>
        </p:nvSpPr>
        <p:spPr>
          <a:xfrm>
            <a:off x="1828800" y="1610900"/>
            <a:ext cx="3590791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Gas Welding – Cylinder secured upright</a:t>
            </a:r>
          </a:p>
        </p:txBody>
      </p:sp>
      <p:sp>
        <p:nvSpPr>
          <p:cNvPr id="7" name="Rectangle 6"/>
          <p:cNvSpPr/>
          <p:nvPr/>
        </p:nvSpPr>
        <p:spPr>
          <a:xfrm>
            <a:off x="1828800" y="3425594"/>
            <a:ext cx="5866606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Fire Prevention – No welding, cutting, or heating near flammables</a:t>
            </a:r>
          </a:p>
        </p:txBody>
      </p:sp>
      <p:sp>
        <p:nvSpPr>
          <p:cNvPr id="12" name="TextBox 11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J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77364" y="1629401"/>
            <a:ext cx="11150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4"/>
              </a:rPr>
              <a:t>.350(a)(9)</a:t>
            </a:r>
            <a:endParaRPr lang="en-US" sz="1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924905" y="2551348"/>
            <a:ext cx="11781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4"/>
              </a:rPr>
              <a:t>.350(a)(10)</a:t>
            </a:r>
            <a:endParaRPr lang="en-US" sz="1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987478" y="3444436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5"/>
              </a:rPr>
              <a:t>.351(b)(2)</a:t>
            </a:r>
            <a:endParaRPr lang="en-US" sz="1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894377" y="4380140"/>
            <a:ext cx="12391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4"/>
              </a:rPr>
              <a:t>.350(a)(11)</a:t>
            </a:r>
            <a:endParaRPr lang="en-US" sz="1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991548" y="5315845"/>
            <a:ext cx="10866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5"/>
              </a:rPr>
              <a:t>.351(b)(4)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9726061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hart 13" descr="Chart showing most frequently cited standards for electrical 1926.400 - .449" title="Electrical chart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266647"/>
              </p:ext>
            </p:extLst>
          </p:nvPr>
        </p:nvGraphicFramePr>
        <p:xfrm>
          <a:off x="1781260" y="1527047"/>
          <a:ext cx="6600740" cy="4828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+mn-lt"/>
              </a:rPr>
              <a:t>Electrical </a:t>
            </a:r>
            <a:br>
              <a:rPr lang="en-US" sz="3200" dirty="0">
                <a:latin typeface="+mn-lt"/>
              </a:rPr>
            </a:br>
            <a:r>
              <a:rPr lang="en-US" sz="3200" dirty="0"/>
              <a:t>[</a:t>
            </a:r>
            <a:r>
              <a:rPr lang="en-US" sz="3200" dirty="0">
                <a:latin typeface="+mn-lt"/>
              </a:rPr>
              <a:t>1926.400 – .449]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964700" y="2578043"/>
            <a:ext cx="4724400" cy="233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/>
              <a:t>Wiring Methods – Strain relief</a:t>
            </a: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1964700" y="3512681"/>
            <a:ext cx="5105400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/>
              <a:t>General Requirements – Worn &amp; frayed cords and cables</a:t>
            </a:r>
          </a:p>
        </p:txBody>
      </p:sp>
      <p:sp>
        <p:nvSpPr>
          <p:cNvPr id="5" name="Rectangle 4"/>
          <p:cNvSpPr/>
          <p:nvPr/>
        </p:nvSpPr>
        <p:spPr>
          <a:xfrm>
            <a:off x="1866984" y="1616688"/>
            <a:ext cx="6309507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/>
              <a:t>General Requirements – No work near any part of an electrical circuit</a:t>
            </a:r>
          </a:p>
        </p:txBody>
      </p:sp>
      <p:sp>
        <p:nvSpPr>
          <p:cNvPr id="6" name="Rectangle 5"/>
          <p:cNvSpPr/>
          <p:nvPr/>
        </p:nvSpPr>
        <p:spPr>
          <a:xfrm>
            <a:off x="1866984" y="4336648"/>
            <a:ext cx="53340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/>
              <a:t>Wiring Design – Grounding path</a:t>
            </a:r>
          </a:p>
        </p:txBody>
      </p:sp>
      <p:sp>
        <p:nvSpPr>
          <p:cNvPr id="7" name="Rectangle 6"/>
          <p:cNvSpPr/>
          <p:nvPr/>
        </p:nvSpPr>
        <p:spPr>
          <a:xfrm>
            <a:off x="1866984" y="5260187"/>
            <a:ext cx="3829831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General Requirements – Installation &amp; use</a:t>
            </a:r>
          </a:p>
        </p:txBody>
      </p:sp>
      <p:sp>
        <p:nvSpPr>
          <p:cNvPr id="12" name="TextBox 11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81647" y="1633941"/>
            <a:ext cx="11150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3"/>
              </a:rPr>
              <a:t>.416(a)(1)</a:t>
            </a:r>
            <a:endParaRPr lang="en-US" sz="1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35876" y="2540836"/>
            <a:ext cx="13703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4"/>
              </a:rPr>
              <a:t>.405(g)(2)(iv)</a:t>
            </a:r>
            <a:endParaRPr lang="en-US" sz="1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990600" y="3483928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3"/>
              </a:rPr>
              <a:t>.416(e)(1)</a:t>
            </a:r>
            <a:endParaRPr lang="en-US" sz="1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010360" y="4361301"/>
            <a:ext cx="10754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5"/>
              </a:rPr>
              <a:t>.404(f)(6)</a:t>
            </a:r>
            <a:endParaRPr lang="en-US" sz="1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981441" y="5284586"/>
            <a:ext cx="10866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6"/>
              </a:rPr>
              <a:t>.403(b)(2)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9748991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hart 13" descr="Chart showing most frequently cited standards for scaffolds 1926.450 - .454" title="Scaffolds chart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3975479"/>
              </p:ext>
            </p:extLst>
          </p:nvPr>
        </p:nvGraphicFramePr>
        <p:xfrm>
          <a:off x="1752600" y="1527048"/>
          <a:ext cx="6476999" cy="48280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+mn-lt"/>
              </a:rPr>
              <a:t>Scaffolds </a:t>
            </a:r>
            <a:br>
              <a:rPr lang="en-US" sz="3200" dirty="0">
                <a:latin typeface="+mn-lt"/>
              </a:rPr>
            </a:br>
            <a:r>
              <a:rPr lang="en-US" sz="3200" dirty="0"/>
              <a:t>[</a:t>
            </a:r>
            <a:r>
              <a:rPr lang="en-US" sz="3200" dirty="0">
                <a:latin typeface="+mn-lt"/>
              </a:rPr>
              <a:t>1926.450 – .454]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905000" y="4414838"/>
            <a:ext cx="5562600" cy="30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/>
              <a:t>General Requirements – All working levels shall be full planked </a:t>
            </a: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1905000" y="5300662"/>
            <a:ext cx="6096000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/>
              <a:t>Training Requirements – Training by a qualified person</a:t>
            </a:r>
          </a:p>
        </p:txBody>
      </p:sp>
      <p:sp>
        <p:nvSpPr>
          <p:cNvPr id="5" name="Rectangle 4"/>
          <p:cNvSpPr/>
          <p:nvPr/>
        </p:nvSpPr>
        <p:spPr>
          <a:xfrm>
            <a:off x="1828800" y="1600200"/>
            <a:ext cx="3948517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Aerial Lifts – Fall protection while in basket</a:t>
            </a:r>
          </a:p>
        </p:txBody>
      </p:sp>
      <p:sp>
        <p:nvSpPr>
          <p:cNvPr id="6" name="Rectangle 5"/>
          <p:cNvSpPr/>
          <p:nvPr/>
        </p:nvSpPr>
        <p:spPr>
          <a:xfrm>
            <a:off x="1828800" y="2514600"/>
            <a:ext cx="4790157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General Requirements – Fall protection above 10 feet</a:t>
            </a:r>
          </a:p>
        </p:txBody>
      </p:sp>
      <p:sp>
        <p:nvSpPr>
          <p:cNvPr id="7" name="Rectangle 6"/>
          <p:cNvSpPr/>
          <p:nvPr/>
        </p:nvSpPr>
        <p:spPr>
          <a:xfrm>
            <a:off x="1828800" y="3429000"/>
            <a:ext cx="4335739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General Requirements – Safe access above 2 feet</a:t>
            </a:r>
          </a:p>
        </p:txBody>
      </p:sp>
      <p:sp>
        <p:nvSpPr>
          <p:cNvPr id="13" name="TextBox 12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9033" y="1622059"/>
            <a:ext cx="1386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3"/>
              </a:rPr>
              <a:t>.453(b)(2)(v)</a:t>
            </a:r>
            <a:endParaRPr lang="en-US" sz="1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969717" y="2541833"/>
            <a:ext cx="10608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4"/>
              </a:rPr>
              <a:t>.451(g)(1)</a:t>
            </a:r>
            <a:endParaRPr lang="en-US" sz="1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969717" y="3452082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4"/>
              </a:rPr>
              <a:t>.451(e)(1)</a:t>
            </a:r>
            <a:endParaRPr lang="en-US" sz="1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962416" y="4414838"/>
            <a:ext cx="10754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4"/>
              </a:rPr>
              <a:t>.451(b)(1)</a:t>
            </a:r>
            <a:endParaRPr lang="en-US" sz="1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163465" y="5277742"/>
            <a:ext cx="8744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5"/>
              </a:rPr>
              <a:t>.454(a)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8434024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hart 13" descr="Chart showing most frequently cited standards for fall protection 1926.500 - .503" title="Fall Protection Chart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5709149"/>
              </p:ext>
            </p:extLst>
          </p:nvPr>
        </p:nvGraphicFramePr>
        <p:xfrm>
          <a:off x="1752600" y="1527049"/>
          <a:ext cx="6519671" cy="4848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+mn-lt"/>
              </a:rPr>
              <a:t>Fall Protection </a:t>
            </a:r>
            <a:br>
              <a:rPr lang="en-US" sz="3200" dirty="0">
                <a:latin typeface="+mn-lt"/>
              </a:rPr>
            </a:br>
            <a:r>
              <a:rPr lang="en-US" sz="3200" dirty="0">
                <a:latin typeface="+mn-lt"/>
              </a:rPr>
              <a:t>[1926.500 – .503]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905000" y="4414838"/>
            <a:ext cx="4576354" cy="233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/>
              <a:t>Fall Protection – Roofing work on low-sloped roofs</a:t>
            </a: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1905000" y="5300662"/>
            <a:ext cx="4953000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/>
              <a:t>Training Requirements – Written certification record</a:t>
            </a:r>
          </a:p>
        </p:txBody>
      </p:sp>
      <p:sp>
        <p:nvSpPr>
          <p:cNvPr id="5" name="Rectangle 4"/>
          <p:cNvSpPr/>
          <p:nvPr/>
        </p:nvSpPr>
        <p:spPr>
          <a:xfrm>
            <a:off x="1828800" y="1600200"/>
            <a:ext cx="3833614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Fall Protection – Residential construction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1828800" y="2514600"/>
            <a:ext cx="5953874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Training Requirements – Training for those exposed to fall hazards</a:t>
            </a:r>
          </a:p>
        </p:txBody>
      </p:sp>
      <p:sp>
        <p:nvSpPr>
          <p:cNvPr id="7" name="Rectangle 6"/>
          <p:cNvSpPr/>
          <p:nvPr/>
        </p:nvSpPr>
        <p:spPr>
          <a:xfrm>
            <a:off x="1828800" y="3429000"/>
            <a:ext cx="4004109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Fall Protection – Unprotected sides &amp; edges </a:t>
            </a:r>
          </a:p>
        </p:txBody>
      </p:sp>
      <p:sp>
        <p:nvSpPr>
          <p:cNvPr id="13" name="TextBox 12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91733" y="1628758"/>
            <a:ext cx="12132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3"/>
              </a:rPr>
              <a:t>.</a:t>
            </a:r>
            <a:r>
              <a:rPr lang="en-US" sz="1400" b="1" dirty="0">
                <a:hlinkClick r:id="rId4"/>
              </a:rPr>
              <a:t>501(b)(13</a:t>
            </a:r>
            <a:r>
              <a:rPr lang="en-US" sz="1400" b="1" dirty="0">
                <a:hlinkClick r:id="rId3"/>
              </a:rPr>
              <a:t>)</a:t>
            </a:r>
            <a:endParaRPr lang="en-US" sz="1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978098" y="2537682"/>
            <a:ext cx="10608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5"/>
              </a:rPr>
              <a:t>.503(a)(1)</a:t>
            </a:r>
            <a:endParaRPr lang="en-US" sz="1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973955" y="3446644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4"/>
              </a:rPr>
              <a:t>.501(b)(1)</a:t>
            </a:r>
            <a:endParaRPr lang="en-US" sz="1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883482" y="4379045"/>
            <a:ext cx="11739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4"/>
              </a:rPr>
              <a:t>.501(b)(10)</a:t>
            </a:r>
            <a:endParaRPr lang="en-US" sz="1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973955" y="5300662"/>
            <a:ext cx="11186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5"/>
              </a:rPr>
              <a:t>.503(b)(1)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41320979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Chart 14" descr="Chart showing most frequently cited standards for Helicopters, hoist, elevators and conveyors 1926.550 - .556" title="Helicopters, hoist, elevators and conveyors chart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8340626"/>
              </p:ext>
            </p:extLst>
          </p:nvPr>
        </p:nvGraphicFramePr>
        <p:xfrm>
          <a:off x="1752600" y="1527047"/>
          <a:ext cx="6400800" cy="4828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>
                <a:latin typeface="+mn-lt"/>
              </a:rPr>
              <a:t>Helicopters, Hoists, Elevators, </a:t>
            </a:r>
            <a:r>
              <a:rPr lang="en-US" sz="3600" dirty="0"/>
              <a:t>&amp;</a:t>
            </a:r>
            <a:r>
              <a:rPr lang="en-US" sz="3600" dirty="0">
                <a:latin typeface="+mn-lt"/>
              </a:rPr>
              <a:t> Conveyors [1926.550 – .556]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828800" y="1600200"/>
            <a:ext cx="63246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/>
              <a:t>Hoists &amp; Elevators – Complying with manufacturer’s specifications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1828800" y="3429000"/>
            <a:ext cx="60960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/>
              <a:t>Hoists &amp; Elevator – Door or gate provided at entrance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828800" y="4343400"/>
            <a:ext cx="6244389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/>
              <a:t>Hoists &amp; Elevators – Operating rules shall be established &amp; posted</a:t>
            </a:r>
          </a:p>
        </p:txBody>
      </p:sp>
      <p:sp>
        <p:nvSpPr>
          <p:cNvPr id="14" name="TextBox 13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828800" y="2286000"/>
            <a:ext cx="6244389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/>
              <a:t>Hoist &amp; Elevators – Hoisting ropes installed in accordance with wire rope manufacturer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828800" y="5257800"/>
            <a:ext cx="6289766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/>
              <a:t>Hoists &amp; Elevators – All entrances of the </a:t>
            </a:r>
            <a:r>
              <a:rPr lang="en-US" sz="1700" cap="small" dirty="0" err="1"/>
              <a:t>hoistway</a:t>
            </a:r>
            <a:r>
              <a:rPr lang="en-US" sz="1700" cap="small" dirty="0"/>
              <a:t> shall be protected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90600" y="1624719"/>
            <a:ext cx="1132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3"/>
              </a:rPr>
              <a:t>.552(a)(1)</a:t>
            </a:r>
            <a:endParaRPr lang="en-US" sz="1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990600" y="2575619"/>
            <a:ext cx="10608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3"/>
              </a:rPr>
              <a:t>.552(a)(4)</a:t>
            </a:r>
            <a:endParaRPr lang="en-US" sz="1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762000" y="3453521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3"/>
              </a:rPr>
              <a:t>.552(b)(1)(ii)</a:t>
            </a:r>
            <a:endParaRPr lang="en-US" sz="1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974364" y="4364178"/>
            <a:ext cx="10933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4"/>
              </a:rPr>
              <a:t>.553(a)(4)</a:t>
            </a:r>
            <a:endParaRPr lang="en-US" sz="1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977944" y="5280882"/>
            <a:ext cx="11186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5"/>
              </a:rPr>
              <a:t>.555(a)(7)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437294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hart 13" descr="Chart showing most frequently cited standards for motor vehicles, mechanized equipment and marine operations 1926.600 - .606" title="Motor vehicles, mechanized equipment and marine operations chart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680128"/>
              </p:ext>
            </p:extLst>
          </p:nvPr>
        </p:nvGraphicFramePr>
        <p:xfrm>
          <a:off x="1752600" y="1527048"/>
          <a:ext cx="6541008" cy="48280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 descr="Chart showing most frequently cited standards for Motor Vehicles, Mechanized Equipment, &amp; Marine Operations 1926.600 - 606" title="Motor vehicles, mechanized equipment and marine operations chart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>
                <a:latin typeface="+mn-lt"/>
              </a:rPr>
              <a:t>Motor Vehicles, Mechanized Equipment, &amp; Marine Operations</a:t>
            </a:r>
            <a:br>
              <a:rPr lang="en-US" sz="3600" dirty="0">
                <a:latin typeface="+mn-lt"/>
              </a:rPr>
            </a:br>
            <a:r>
              <a:rPr lang="en-US" sz="3600" dirty="0">
                <a:latin typeface="+mn-lt"/>
              </a:rPr>
              <a:t>[1926.600 – .606]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828800" y="1601093"/>
            <a:ext cx="5849678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Material Handling Equipment – Industrial truck operator training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1828800" y="2502163"/>
            <a:ext cx="6430286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Material Handling Equipment – Modifications that affect capacity rating</a:t>
            </a:r>
          </a:p>
        </p:txBody>
      </p:sp>
      <p:sp>
        <p:nvSpPr>
          <p:cNvPr id="7" name="Rectangle 6"/>
          <p:cNvSpPr/>
          <p:nvPr/>
        </p:nvSpPr>
        <p:spPr>
          <a:xfrm>
            <a:off x="1828800" y="3429000"/>
            <a:ext cx="5896378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/>
              <a:t>Material Handling Equipment – Industrial trucks ANSI B56.1 1969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828800" y="5257800"/>
            <a:ext cx="59436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/>
              <a:t>Material Handling Equipment – Ride only in safe place</a:t>
            </a:r>
          </a:p>
        </p:txBody>
      </p:sp>
      <p:sp>
        <p:nvSpPr>
          <p:cNvPr id="17" name="TextBox 16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O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828800" y="4338210"/>
            <a:ext cx="5907264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/>
              <a:t>Material Handling Equipment – Use of a Safety Platform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95521" y="1621492"/>
            <a:ext cx="827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3"/>
              </a:rPr>
              <a:t>.602(d)</a:t>
            </a:r>
            <a:endParaRPr lang="en-US" sz="1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819162" y="2524686"/>
            <a:ext cx="12894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3"/>
              </a:rPr>
              <a:t>.602(c)(1)(ii)</a:t>
            </a:r>
            <a:endParaRPr lang="en-US" sz="1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778108" y="3450118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3"/>
              </a:rPr>
              <a:t>.602(c)(1)(vi)</a:t>
            </a:r>
            <a:endParaRPr lang="en-US" sz="1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90092" y="4355450"/>
            <a:ext cx="14766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3"/>
              </a:rPr>
              <a:t>.602(c)(1)(viii)(A)</a:t>
            </a:r>
            <a:endParaRPr lang="en-US" sz="1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732026" y="5280882"/>
            <a:ext cx="14234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3"/>
              </a:rPr>
              <a:t>.602(c)(1)(vii)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4243326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11" descr="Chart showing most frequently cited standards for excavations 1926.650 - .652" title="Excavations chart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2003378"/>
              </p:ext>
            </p:extLst>
          </p:nvPr>
        </p:nvGraphicFramePr>
        <p:xfrm>
          <a:off x="1752600" y="1527048"/>
          <a:ext cx="6541008" cy="4828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Excavations</a:t>
            </a:r>
            <a:br>
              <a:rPr lang="en-US" sz="3200" dirty="0"/>
            </a:br>
            <a:r>
              <a:rPr lang="en-US" sz="3200" dirty="0"/>
              <a:t>[1926.650 – .652]</a:t>
            </a:r>
          </a:p>
        </p:txBody>
      </p:sp>
      <p:sp>
        <p:nvSpPr>
          <p:cNvPr id="4" name="Rectangle 3"/>
          <p:cNvSpPr/>
          <p:nvPr/>
        </p:nvSpPr>
        <p:spPr>
          <a:xfrm>
            <a:off x="1828800" y="5257800"/>
            <a:ext cx="62484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/>
              <a:t>Excavation Requirements - removal from trench by competent person</a:t>
            </a:r>
          </a:p>
        </p:txBody>
      </p:sp>
      <p:sp>
        <p:nvSpPr>
          <p:cNvPr id="5" name="Rectangle 4"/>
          <p:cNvSpPr/>
          <p:nvPr/>
        </p:nvSpPr>
        <p:spPr>
          <a:xfrm>
            <a:off x="1828800" y="3415658"/>
            <a:ext cx="5721887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Excavation Requirements – Daily inspections by competent person</a:t>
            </a:r>
          </a:p>
        </p:txBody>
      </p:sp>
      <p:sp>
        <p:nvSpPr>
          <p:cNvPr id="6" name="Rectangle 5"/>
          <p:cNvSpPr/>
          <p:nvPr/>
        </p:nvSpPr>
        <p:spPr>
          <a:xfrm>
            <a:off x="1828800" y="4330058"/>
            <a:ext cx="6080366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/>
              <a:t>Excavation Requirements – Protection of employees from materials</a:t>
            </a:r>
          </a:p>
        </p:txBody>
      </p:sp>
      <p:sp>
        <p:nvSpPr>
          <p:cNvPr id="7" name="Rectangle 6"/>
          <p:cNvSpPr/>
          <p:nvPr/>
        </p:nvSpPr>
        <p:spPr>
          <a:xfrm>
            <a:off x="1828800" y="2514600"/>
            <a:ext cx="390658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Excavation Requirements – Means of egress</a:t>
            </a:r>
          </a:p>
        </p:txBody>
      </p:sp>
      <p:sp>
        <p:nvSpPr>
          <p:cNvPr id="8" name="Rectangle 7"/>
          <p:cNvSpPr/>
          <p:nvPr/>
        </p:nvSpPr>
        <p:spPr>
          <a:xfrm>
            <a:off x="1828800" y="1600200"/>
            <a:ext cx="3569823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Protective Systems – Cave-in protection</a:t>
            </a:r>
          </a:p>
        </p:txBody>
      </p:sp>
      <p:sp>
        <p:nvSpPr>
          <p:cNvPr id="9" name="TextBox 8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P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98083" y="1622818"/>
            <a:ext cx="10326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3"/>
              </a:rPr>
              <a:t>.652(a)(1)</a:t>
            </a:r>
            <a:endParaRPr lang="en-US" sz="1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998538" y="2540496"/>
            <a:ext cx="9334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4"/>
              </a:rPr>
              <a:t>.651(c)(2)</a:t>
            </a:r>
            <a:endParaRPr lang="en-US" sz="1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974042" y="3445526"/>
            <a:ext cx="9744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4"/>
              </a:rPr>
              <a:t>.651(k)(1)</a:t>
            </a:r>
            <a:endParaRPr lang="en-US" sz="1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998538" y="4353140"/>
            <a:ext cx="9413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4"/>
              </a:rPr>
              <a:t>.651(j)(2)</a:t>
            </a:r>
            <a:endParaRPr lang="en-US" sz="1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974042" y="5280882"/>
            <a:ext cx="9022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4"/>
              </a:rPr>
              <a:t>.651(k)(2)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8466018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Chart 14" descr="Chart showing most frequently cited standards for concrete and masonry construction 1926.700 - .706" title="Concrete and masonry construction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7287033"/>
              </p:ext>
            </p:extLst>
          </p:nvPr>
        </p:nvGraphicFramePr>
        <p:xfrm>
          <a:off x="1711143" y="1527048"/>
          <a:ext cx="6582464" cy="4828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>
                <a:latin typeface="+mn-lt"/>
              </a:rPr>
              <a:t>Concrete &amp; Masonry Construction</a:t>
            </a:r>
            <a:br>
              <a:rPr lang="en-US" sz="3600" dirty="0">
                <a:latin typeface="+mn-lt"/>
              </a:rPr>
            </a:br>
            <a:r>
              <a:rPr lang="en-US" sz="3600" dirty="0">
                <a:latin typeface="+mn-lt"/>
              </a:rPr>
              <a:t>[1926.700 – .706]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802721" y="1624152"/>
            <a:ext cx="4521879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General Requirements – Reinforcing steel guarded</a:t>
            </a:r>
          </a:p>
        </p:txBody>
      </p:sp>
      <p:sp>
        <p:nvSpPr>
          <p:cNvPr id="6" name="Rectangle 5"/>
          <p:cNvSpPr/>
          <p:nvPr/>
        </p:nvSpPr>
        <p:spPr>
          <a:xfrm>
            <a:off x="1821894" y="2514600"/>
            <a:ext cx="4700646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Cast-in-Place – Formwork designed to support loads</a:t>
            </a:r>
          </a:p>
        </p:txBody>
      </p:sp>
      <p:sp>
        <p:nvSpPr>
          <p:cNvPr id="7" name="Rectangle 6"/>
          <p:cNvSpPr/>
          <p:nvPr/>
        </p:nvSpPr>
        <p:spPr>
          <a:xfrm>
            <a:off x="1807193" y="3422073"/>
            <a:ext cx="5148009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/>
              <a:t>Masonry – Masonry walls over 8 feet shall be braced</a:t>
            </a:r>
          </a:p>
        </p:txBody>
      </p:sp>
      <p:sp>
        <p:nvSpPr>
          <p:cNvPr id="10" name="Rectangle 9"/>
          <p:cNvSpPr/>
          <p:nvPr/>
        </p:nvSpPr>
        <p:spPr>
          <a:xfrm>
            <a:off x="1794569" y="4329546"/>
            <a:ext cx="500624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Cast-in-Place – Drawing or plans available at the jobsite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794569" y="5257798"/>
            <a:ext cx="6565259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Cast-in-Place – Adequately supported to prevent overturning and collapse</a:t>
            </a:r>
          </a:p>
        </p:txBody>
      </p:sp>
      <p:sp>
        <p:nvSpPr>
          <p:cNvPr id="13" name="TextBox 12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Q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84457" y="1645394"/>
            <a:ext cx="7205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3"/>
              </a:rPr>
              <a:t>.701(b)</a:t>
            </a:r>
            <a:endParaRPr lang="en-US" sz="1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998538" y="2540496"/>
            <a:ext cx="9334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4"/>
              </a:rPr>
              <a:t>.703(a)(1)</a:t>
            </a:r>
            <a:endParaRPr lang="en-US" sz="1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167899" y="3445526"/>
            <a:ext cx="7371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5"/>
              </a:rPr>
              <a:t>.706(b)</a:t>
            </a:r>
            <a:endParaRPr lang="en-US" sz="1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998538" y="4353140"/>
            <a:ext cx="9413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4"/>
              </a:rPr>
              <a:t>.703(a)(2)</a:t>
            </a:r>
            <a:endParaRPr lang="en-US" sz="1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990600" y="5280882"/>
            <a:ext cx="9619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4"/>
              </a:rPr>
              <a:t>.703(d)(1)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5775703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hart 13" descr="Chart showing most frequently cited standards for steel erection 1926.750 - .761" title="Steel Erection Chart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8763800"/>
              </p:ext>
            </p:extLst>
          </p:nvPr>
        </p:nvGraphicFramePr>
        <p:xfrm>
          <a:off x="1676400" y="1527048"/>
          <a:ext cx="6248400" cy="4828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Steel Erection</a:t>
            </a:r>
            <a:br>
              <a:rPr lang="en-US" sz="3200" dirty="0"/>
            </a:br>
            <a:r>
              <a:rPr lang="en-US" sz="3200" dirty="0"/>
              <a:t>[1926.750  – .761]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60910" y="5326914"/>
            <a:ext cx="61722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/>
              <a:t>Fall Protection – Fall Protection equipment shall conform to 1926.502</a:t>
            </a: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1860910" y="3477820"/>
            <a:ext cx="5943600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/>
              <a:t>Fall Protection – Perimeter safety cables installed</a:t>
            </a:r>
          </a:p>
        </p:txBody>
      </p:sp>
      <p:sp>
        <p:nvSpPr>
          <p:cNvPr id="5" name="Rectangle 4"/>
          <p:cNvSpPr/>
          <p:nvPr/>
        </p:nvSpPr>
        <p:spPr>
          <a:xfrm>
            <a:off x="1795502" y="1627257"/>
            <a:ext cx="4224298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Fall Protection – Protection from fall hazards</a:t>
            </a:r>
          </a:p>
        </p:txBody>
      </p:sp>
      <p:sp>
        <p:nvSpPr>
          <p:cNvPr id="6" name="Rectangle 5"/>
          <p:cNvSpPr/>
          <p:nvPr/>
        </p:nvSpPr>
        <p:spPr>
          <a:xfrm>
            <a:off x="1780492" y="2514600"/>
            <a:ext cx="2867708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Training – Fall hazard training</a:t>
            </a:r>
          </a:p>
        </p:txBody>
      </p:sp>
      <p:sp>
        <p:nvSpPr>
          <p:cNvPr id="7" name="Rectangle 6"/>
          <p:cNvSpPr/>
          <p:nvPr/>
        </p:nvSpPr>
        <p:spPr>
          <a:xfrm>
            <a:off x="1762556" y="4345620"/>
            <a:ext cx="6076087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Structural Steel Assembly – Stability shall be maintained at all times </a:t>
            </a:r>
          </a:p>
        </p:txBody>
      </p:sp>
      <p:sp>
        <p:nvSpPr>
          <p:cNvPr id="12" name="TextBox 11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54448" y="1654986"/>
            <a:ext cx="9064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3"/>
              </a:rPr>
              <a:t>.760(a)(1)</a:t>
            </a:r>
            <a:endParaRPr lang="en-US" sz="1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150938" y="2533940"/>
            <a:ext cx="7253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4"/>
              </a:rPr>
              <a:t>.761(b)</a:t>
            </a:r>
            <a:endParaRPr lang="en-US" sz="1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914401" y="3470069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3"/>
              </a:rPr>
              <a:t>.760(d)(1)</a:t>
            </a:r>
            <a:endParaRPr lang="en-US" sz="1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082113" y="4349023"/>
            <a:ext cx="7253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5"/>
              </a:rPr>
              <a:t>.754(a)</a:t>
            </a:r>
            <a:endParaRPr lang="en-US" sz="1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914400" y="5305425"/>
            <a:ext cx="9619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3"/>
              </a:rPr>
              <a:t>.760(a)(2)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4987971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Chart 14" descr="Chart showing most frequently cited standards for underground construction, caissons, cofferdams, and compressed air 1926.800 - .804" title="Underground construction, caissons, cofferdams and compressed air chart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469397"/>
              </p:ext>
            </p:extLst>
          </p:nvPr>
        </p:nvGraphicFramePr>
        <p:xfrm>
          <a:off x="1676400" y="1648969"/>
          <a:ext cx="6553200" cy="4675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274638"/>
            <a:ext cx="7988808" cy="1477962"/>
          </a:xfrm>
        </p:spPr>
        <p:txBody>
          <a:bodyPr>
            <a:noAutofit/>
          </a:bodyPr>
          <a:lstStyle/>
          <a:p>
            <a:r>
              <a:rPr lang="en-US" sz="3200" dirty="0"/>
              <a:t>Underground Construction, Caissons, Cofferdams, &amp; Compressed Air</a:t>
            </a:r>
            <a:br>
              <a:rPr lang="en-US" sz="3200" dirty="0"/>
            </a:br>
            <a:r>
              <a:rPr lang="en-US" sz="3200" dirty="0"/>
              <a:t>[1926.800  – .804]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752788" y="2633881"/>
            <a:ext cx="55626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/>
              <a:t>Underground Construction – Record of all air quality test </a:t>
            </a:r>
          </a:p>
        </p:txBody>
      </p:sp>
      <p:sp>
        <p:nvSpPr>
          <p:cNvPr id="6" name="Rectangle 5"/>
          <p:cNvSpPr/>
          <p:nvPr/>
        </p:nvSpPr>
        <p:spPr>
          <a:xfrm>
            <a:off x="1762594" y="4438248"/>
            <a:ext cx="57150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/>
              <a:t>Cofferdams – Warning signs for evacuation of employees </a:t>
            </a:r>
          </a:p>
        </p:txBody>
      </p:sp>
      <p:sp>
        <p:nvSpPr>
          <p:cNvPr id="7" name="Rectangle 6"/>
          <p:cNvSpPr/>
          <p:nvPr/>
        </p:nvSpPr>
        <p:spPr>
          <a:xfrm>
            <a:off x="1774384" y="3544074"/>
            <a:ext cx="6578023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/>
              <a:t>Underground Construction – No employee shall ride haulage equipment </a:t>
            </a:r>
          </a:p>
        </p:txBody>
      </p:sp>
      <p:sp>
        <p:nvSpPr>
          <p:cNvPr id="12" name="TextBox 11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 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752600" y="1730629"/>
            <a:ext cx="64770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/>
              <a:t>Underground Construction – Provide rescue for more than 25 employees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762594" y="5298057"/>
            <a:ext cx="57150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/>
              <a:t>Cofferdams – At least two means of rapid exits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2000" y="1752600"/>
            <a:ext cx="11716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3"/>
              </a:rPr>
              <a:t>.800(g)(5)(ii)</a:t>
            </a:r>
            <a:endParaRPr lang="en-US" sz="1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971780" y="2656965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3"/>
              </a:rPr>
              <a:t>.800(j)(3)</a:t>
            </a:r>
            <a:endParaRPr lang="en-US" sz="1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773010" y="3562596"/>
            <a:ext cx="11241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4"/>
              </a:rPr>
              <a:t>.800(r)(6)(ii)</a:t>
            </a:r>
            <a:endParaRPr lang="en-US" sz="1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148902" y="4461330"/>
            <a:ext cx="7253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5"/>
              </a:rPr>
              <a:t>.802(b)</a:t>
            </a:r>
            <a:endParaRPr lang="en-US" sz="1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159706" y="5332422"/>
            <a:ext cx="7333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5"/>
              </a:rPr>
              <a:t>.802(c)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81233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Chart 17" descr="Chart showin the most frequently cited standards for all construction standards 1926" title="Most Frequently Cited Construction Standards Chart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3905930"/>
              </p:ext>
            </p:extLst>
          </p:nvPr>
        </p:nvGraphicFramePr>
        <p:xfrm>
          <a:off x="1244022" y="1417639"/>
          <a:ext cx="6909377" cy="49831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>
                <a:latin typeface="+mn-lt"/>
              </a:rPr>
              <a:t>Most Frequently Cited Serious Violations in Construction 2020</a:t>
            </a:r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1926 Overall MFC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2362200" y="1600200"/>
            <a:ext cx="5057274" cy="275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400" cap="small" dirty="0"/>
              <a:t>Fall Protection – Residential construction</a:t>
            </a:r>
            <a:endParaRPr lang="en-US" sz="1600" cap="small" dirty="0"/>
          </a:p>
        </p:txBody>
      </p:sp>
      <p:sp>
        <p:nvSpPr>
          <p:cNvPr id="51" name="Rectangle 8"/>
          <p:cNvSpPr>
            <a:spLocks noChangeArrowheads="1"/>
          </p:cNvSpPr>
          <p:nvPr/>
        </p:nvSpPr>
        <p:spPr bwMode="auto">
          <a:xfrm>
            <a:off x="2362200" y="2544218"/>
            <a:ext cx="5057274" cy="275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400" cap="small" dirty="0"/>
              <a:t>Ladders – Not extended 3 feet above landing</a:t>
            </a:r>
            <a:endParaRPr lang="en-US" sz="1600" cap="small" dirty="0"/>
          </a:p>
        </p:txBody>
      </p:sp>
      <p:sp>
        <p:nvSpPr>
          <p:cNvPr id="52" name="Rectangle 8"/>
          <p:cNvSpPr>
            <a:spLocks noChangeArrowheads="1"/>
          </p:cNvSpPr>
          <p:nvPr/>
        </p:nvSpPr>
        <p:spPr bwMode="auto">
          <a:xfrm>
            <a:off x="2362200" y="2057400"/>
            <a:ext cx="5057274" cy="275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400" cap="small" dirty="0"/>
              <a:t>Eye &amp; face Protection – Use of appropriate protection</a:t>
            </a:r>
            <a:endParaRPr lang="en-US" sz="1600" cap="small" dirty="0"/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2362200" y="3458618"/>
            <a:ext cx="5057274" cy="275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400" cap="small" dirty="0"/>
              <a:t>Fall Protection – Unprotected sides &amp; edges</a:t>
            </a:r>
            <a:endParaRPr lang="en-US" sz="1600" cap="small" dirty="0"/>
          </a:p>
        </p:txBody>
      </p:sp>
      <p:sp>
        <p:nvSpPr>
          <p:cNvPr id="54" name="Rectangle 8"/>
          <p:cNvSpPr>
            <a:spLocks noChangeArrowheads="1"/>
          </p:cNvSpPr>
          <p:nvPr/>
        </p:nvSpPr>
        <p:spPr bwMode="auto">
          <a:xfrm>
            <a:off x="2362200" y="2971800"/>
            <a:ext cx="5562600" cy="275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400" cap="small" dirty="0"/>
              <a:t>Fall Protection– Training for those exposed to fall hazards</a:t>
            </a:r>
            <a:endParaRPr lang="en-US" sz="1600" cap="small" dirty="0"/>
          </a:p>
        </p:txBody>
      </p:sp>
      <p:sp>
        <p:nvSpPr>
          <p:cNvPr id="55" name="Rectangle 8"/>
          <p:cNvSpPr>
            <a:spLocks noChangeArrowheads="1"/>
          </p:cNvSpPr>
          <p:nvPr/>
        </p:nvSpPr>
        <p:spPr bwMode="auto">
          <a:xfrm>
            <a:off x="2362200" y="3915818"/>
            <a:ext cx="5057274" cy="275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400" cap="small" dirty="0"/>
              <a:t>Head Protection – Use of protection</a:t>
            </a:r>
            <a:endParaRPr lang="en-US" sz="1600" cap="small" dirty="0"/>
          </a:p>
        </p:txBody>
      </p:sp>
      <p:sp>
        <p:nvSpPr>
          <p:cNvPr id="56" name="Rectangle 8"/>
          <p:cNvSpPr>
            <a:spLocks noChangeArrowheads="1"/>
          </p:cNvSpPr>
          <p:nvPr/>
        </p:nvSpPr>
        <p:spPr bwMode="auto">
          <a:xfrm>
            <a:off x="2362200" y="4419600"/>
            <a:ext cx="2528637" cy="275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400" cap="small" dirty="0"/>
              <a:t>Aerial Lifts – Fall protection</a:t>
            </a:r>
            <a:endParaRPr lang="en-US" sz="1600" cap="small" dirty="0"/>
          </a:p>
        </p:txBody>
      </p:sp>
      <p:sp>
        <p:nvSpPr>
          <p:cNvPr id="58" name="Rectangle 8"/>
          <p:cNvSpPr>
            <a:spLocks noChangeArrowheads="1"/>
          </p:cNvSpPr>
          <p:nvPr/>
        </p:nvSpPr>
        <p:spPr bwMode="auto">
          <a:xfrm>
            <a:off x="2362200" y="4876800"/>
            <a:ext cx="5943600" cy="275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400" cap="small" dirty="0"/>
              <a:t>General Safety &amp; Health Provision  - Inspections by a competent person</a:t>
            </a:r>
            <a:endParaRPr lang="en-US" sz="1600" cap="small" dirty="0"/>
          </a:p>
        </p:txBody>
      </p:sp>
      <p:sp>
        <p:nvSpPr>
          <p:cNvPr id="30" name="Footer Placeholder 4"/>
          <p:cNvSpPr txBox="1">
            <a:spLocks/>
          </p:cNvSpPr>
          <p:nvPr/>
        </p:nvSpPr>
        <p:spPr>
          <a:xfrm rot="16200000">
            <a:off x="-1574887" y="3454313"/>
            <a:ext cx="3835575" cy="5333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0" rIns="91440" bIns="45720" rtlCol="0" anchor="t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0" cap="small" dirty="0">
                <a:solidFill>
                  <a:srgbClr val="5D7237"/>
                </a:solidFill>
                <a:effectLst/>
              </a:rPr>
              <a:t>29 CFR 1926 Subparts</a:t>
            </a:r>
          </a:p>
          <a:p>
            <a:pPr algn="l"/>
            <a:endParaRPr lang="en-US" sz="2400" b="0" cap="small" dirty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2362200" y="5334000"/>
            <a:ext cx="5943600" cy="275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400" cap="small" dirty="0"/>
              <a:t>General Safety &amp; Health Provision  - Frequent and regular inspections</a:t>
            </a:r>
            <a:endParaRPr lang="en-US" sz="1600" cap="small" dirty="0"/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2362200" y="5820818"/>
            <a:ext cx="5943600" cy="275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400" cap="small" dirty="0"/>
              <a:t>General Safety &amp; Health Provision  - Employer to maintain program</a:t>
            </a:r>
            <a:endParaRPr lang="en-US" sz="1600" cap="small" dirty="0"/>
          </a:p>
        </p:txBody>
      </p:sp>
    </p:spTree>
    <p:extLst>
      <p:ext uri="{BB962C8B-B14F-4D97-AF65-F5344CB8AC3E}">
        <p14:creationId xmlns:p14="http://schemas.microsoft.com/office/powerpoint/2010/main" val="39613791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hart 13" descr="Chart showing most frequently cited standards for demolition 1926.850 - .860" title="Demolitions chart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9552618"/>
              </p:ext>
            </p:extLst>
          </p:nvPr>
        </p:nvGraphicFramePr>
        <p:xfrm>
          <a:off x="1727776" y="1527048"/>
          <a:ext cx="6501824" cy="4828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+mn-lt"/>
              </a:rPr>
              <a:t>Demolition</a:t>
            </a:r>
            <a:br>
              <a:rPr lang="en-US" sz="3200" dirty="0">
                <a:latin typeface="+mn-lt"/>
              </a:rPr>
            </a:br>
            <a:r>
              <a:rPr lang="en-US" sz="3200" dirty="0"/>
              <a:t>[</a:t>
            </a:r>
            <a:r>
              <a:rPr lang="en-US" sz="3200" dirty="0">
                <a:latin typeface="+mn-lt"/>
              </a:rPr>
              <a:t>1926.850 – .860</a:t>
            </a:r>
            <a:r>
              <a:rPr lang="en-US" sz="3200" dirty="0"/>
              <a:t>]</a:t>
            </a:r>
            <a:endParaRPr lang="en-US" sz="3200" dirty="0">
              <a:latin typeface="+mn-lt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905000" y="3455053"/>
            <a:ext cx="6400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/>
              <a:t>Preparatory Operations </a:t>
            </a:r>
            <a:r>
              <a:rPr lang="en-US" sz="1600" cap="small" dirty="0"/>
              <a:t>– </a:t>
            </a:r>
            <a:r>
              <a:rPr lang="en-US" sz="1700" cap="small" dirty="0"/>
              <a:t>Bracing for floors or walls damaged</a:t>
            </a:r>
            <a:r>
              <a:rPr lang="en-US" sz="1600" cap="small" dirty="0"/>
              <a:t> </a:t>
            </a: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1905000" y="5284888"/>
            <a:ext cx="6477000" cy="255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/>
              <a:t>Preparatory Operations – All floor opening not being used, shall be covered</a:t>
            </a:r>
          </a:p>
        </p:txBody>
      </p:sp>
      <p:sp>
        <p:nvSpPr>
          <p:cNvPr id="5" name="Rectangle 4"/>
          <p:cNvSpPr/>
          <p:nvPr/>
        </p:nvSpPr>
        <p:spPr>
          <a:xfrm>
            <a:off x="1828800" y="1600200"/>
            <a:ext cx="59436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/>
              <a:t>Preparatory Operations - Engineering survey</a:t>
            </a:r>
          </a:p>
        </p:txBody>
      </p:sp>
      <p:sp>
        <p:nvSpPr>
          <p:cNvPr id="6" name="Rectangle 5"/>
          <p:cNvSpPr/>
          <p:nvPr/>
        </p:nvSpPr>
        <p:spPr>
          <a:xfrm>
            <a:off x="1828800" y="4339435"/>
            <a:ext cx="6120009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Preparatory Operations – Determine any type of Hazardous chemicals</a:t>
            </a:r>
          </a:p>
        </p:txBody>
      </p:sp>
      <p:sp>
        <p:nvSpPr>
          <p:cNvPr id="7" name="Rectangle 6"/>
          <p:cNvSpPr/>
          <p:nvPr/>
        </p:nvSpPr>
        <p:spPr>
          <a:xfrm>
            <a:off x="1828800" y="2506892"/>
            <a:ext cx="48768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/>
              <a:t>Preparatory Operations – Utilities shut off or capped  </a:t>
            </a:r>
          </a:p>
        </p:txBody>
      </p:sp>
      <p:sp>
        <p:nvSpPr>
          <p:cNvPr id="13" name="TextBox 12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204452" y="1669937"/>
            <a:ext cx="7005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3"/>
              </a:rPr>
              <a:t>.850(a)</a:t>
            </a:r>
            <a:endParaRPr lang="en-US" sz="1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209803" y="2557296"/>
            <a:ext cx="7253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3"/>
              </a:rPr>
              <a:t>.850(c)</a:t>
            </a:r>
            <a:endParaRPr lang="en-US" sz="1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175654" y="3452075"/>
            <a:ext cx="7084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3"/>
              </a:rPr>
              <a:t>.850(b)</a:t>
            </a:r>
            <a:endParaRPr lang="en-US" sz="1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187002" y="4349023"/>
            <a:ext cx="7253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3"/>
              </a:rPr>
              <a:t>.850(e)</a:t>
            </a:r>
            <a:endParaRPr lang="en-US" sz="1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175654" y="5284706"/>
            <a:ext cx="7084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3"/>
              </a:rPr>
              <a:t>.850(i)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6282151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Chart 16" descr="Chart showing most frequently cited standards for electrical power transmission and distribution 1926.950 - .968" title="Electrical Power Transmission and Distribution Chart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0653666"/>
              </p:ext>
            </p:extLst>
          </p:nvPr>
        </p:nvGraphicFramePr>
        <p:xfrm>
          <a:off x="1752600" y="1527048"/>
          <a:ext cx="6019800" cy="4828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Electrical Power Transmission &amp; Distribution</a:t>
            </a:r>
            <a:br>
              <a:rPr lang="en-US" sz="3600" dirty="0"/>
            </a:br>
            <a:r>
              <a:rPr lang="en-US" sz="3600" dirty="0"/>
              <a:t>[1926.950 – .968]</a:t>
            </a:r>
            <a:endParaRPr lang="en-US" sz="3600" dirty="0">
              <a:latin typeface="+mn-lt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V</a:t>
            </a:r>
          </a:p>
        </p:txBody>
      </p:sp>
      <p:sp>
        <p:nvSpPr>
          <p:cNvPr id="9" name="Rectangle 8"/>
          <p:cNvSpPr/>
          <p:nvPr/>
        </p:nvSpPr>
        <p:spPr>
          <a:xfrm>
            <a:off x="1828800" y="1406110"/>
            <a:ext cx="634942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/>
              <a:t>Working On or Near Exposed Energized Parts – No employee approaches or takes conductive object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828800" y="5257800"/>
            <a:ext cx="54864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/>
              <a:t>Job Briefing – Subjects to be covered during job briefing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828800" y="3429000"/>
            <a:ext cx="53340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/>
              <a:t>General – Employee training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828800" y="2283023"/>
            <a:ext cx="61722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/>
              <a:t>Working on or Near Exposed Energized Parts – Employee is insulated from energized part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828800" y="4343400"/>
            <a:ext cx="54864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/>
              <a:t>Job Briefing – Briefing conducted by the employee in charge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62000" y="1669937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3"/>
              </a:rPr>
              <a:t>.960(c)(1)(iii)</a:t>
            </a:r>
            <a:endParaRPr lang="en-US" sz="1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33401" y="2557296"/>
            <a:ext cx="14017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3"/>
              </a:rPr>
              <a:t>.960(c)(1)(iii)(A)</a:t>
            </a:r>
            <a:endParaRPr lang="en-US" sz="1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762000" y="3452075"/>
            <a:ext cx="11221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4"/>
              </a:rPr>
              <a:t>.950(b)(1)(i)</a:t>
            </a:r>
            <a:endParaRPr lang="en-US" sz="1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993212" y="4349023"/>
            <a:ext cx="9191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5"/>
              </a:rPr>
              <a:t>.952(a)(2)</a:t>
            </a:r>
            <a:endParaRPr lang="en-US" sz="1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175654" y="5284706"/>
            <a:ext cx="7084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5"/>
              </a:rPr>
              <a:t>.952(b)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3972091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 descr="Chart showing most frequently cited standards for rollover protection structure; overhead protection 1926.1000 - .1003" title="Rollover Protection Structure; Overhead Protection CHart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5359285"/>
              </p:ext>
            </p:extLst>
          </p:nvPr>
        </p:nvGraphicFramePr>
        <p:xfrm>
          <a:off x="1752600" y="2468880"/>
          <a:ext cx="5562600" cy="192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3600" dirty="0">
                <a:latin typeface="+mn-lt"/>
              </a:rPr>
            </a:br>
            <a:endParaRPr lang="en-US" sz="3600" dirty="0">
              <a:latin typeface="+mn-lt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867929" y="2694057"/>
            <a:ext cx="4837671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Scope – Equipment manufactured before July 15, 2019</a:t>
            </a:r>
          </a:p>
        </p:txBody>
      </p:sp>
      <p:sp>
        <p:nvSpPr>
          <p:cNvPr id="12" name="TextBox 11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W</a:t>
            </a:r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476764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cap="small" spc="-100" baseline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chemeClr val="accent4">
                    <a:lumMod val="75000"/>
                  </a:schemeClr>
                </a:solidFill>
              </a:rPr>
              <a:t>Rollover Protective Structure; Overhead Protection [1926.1000 – .1003]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0600" y="2743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3"/>
              </a:rPr>
              <a:t>.1000(b)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3025776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hart 13" descr="Chart showing most frequently cited standards for stairways and ladder 1926.1050 - .1060" title="Stairways and Ladders Chart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0947976"/>
              </p:ext>
            </p:extLst>
          </p:nvPr>
        </p:nvGraphicFramePr>
        <p:xfrm>
          <a:off x="1752600" y="1527049"/>
          <a:ext cx="6324600" cy="4828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+mn-lt"/>
              </a:rPr>
              <a:t>Stairways </a:t>
            </a:r>
            <a:r>
              <a:rPr lang="en-US" sz="3200" dirty="0"/>
              <a:t>&amp; </a:t>
            </a:r>
            <a:r>
              <a:rPr lang="en-US" sz="3200" dirty="0">
                <a:latin typeface="+mn-lt"/>
              </a:rPr>
              <a:t>Ladders</a:t>
            </a:r>
            <a:br>
              <a:rPr lang="en-US" sz="3200" dirty="0">
                <a:latin typeface="+mn-lt"/>
              </a:rPr>
            </a:br>
            <a:r>
              <a:rPr lang="en-US" sz="3200" dirty="0"/>
              <a:t>[</a:t>
            </a:r>
            <a:r>
              <a:rPr lang="en-US" sz="3200" dirty="0">
                <a:latin typeface="+mn-lt"/>
              </a:rPr>
              <a:t>1926.1050 – .1060</a:t>
            </a:r>
            <a:r>
              <a:rPr lang="en-US" sz="3200" dirty="0"/>
              <a:t>]</a:t>
            </a:r>
            <a:endParaRPr lang="en-US" sz="3200" dirty="0">
              <a:latin typeface="+mn-lt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98943" y="3500438"/>
            <a:ext cx="3511257" cy="233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/>
              <a:t>Ladders – Using top step as a step</a:t>
            </a: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1905000" y="5300662"/>
            <a:ext cx="6024154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/>
              <a:t>General – Stairway or ladder provided for break in elevation 19 inches</a:t>
            </a:r>
          </a:p>
        </p:txBody>
      </p:sp>
      <p:sp>
        <p:nvSpPr>
          <p:cNvPr id="5" name="Rectangle 4"/>
          <p:cNvSpPr/>
          <p:nvPr/>
        </p:nvSpPr>
        <p:spPr>
          <a:xfrm>
            <a:off x="1828800" y="1627257"/>
            <a:ext cx="3527441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Ladders – 3 feet above landing surface</a:t>
            </a:r>
          </a:p>
        </p:txBody>
      </p:sp>
      <p:sp>
        <p:nvSpPr>
          <p:cNvPr id="6" name="Rectangle 5"/>
          <p:cNvSpPr/>
          <p:nvPr/>
        </p:nvSpPr>
        <p:spPr>
          <a:xfrm>
            <a:off x="1828800" y="2514600"/>
            <a:ext cx="238392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Ladders – Appropriate use</a:t>
            </a:r>
          </a:p>
        </p:txBody>
      </p:sp>
      <p:sp>
        <p:nvSpPr>
          <p:cNvPr id="7" name="Rectangle 6"/>
          <p:cNvSpPr/>
          <p:nvPr/>
        </p:nvSpPr>
        <p:spPr>
          <a:xfrm>
            <a:off x="1828800" y="4370457"/>
            <a:ext cx="4075539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Training – Ladder &amp; stairway hazard training</a:t>
            </a:r>
          </a:p>
        </p:txBody>
      </p:sp>
      <p:sp>
        <p:nvSpPr>
          <p:cNvPr id="12" name="TextBox 11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X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29203" y="1650339"/>
            <a:ext cx="10519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3"/>
              </a:rPr>
              <a:t>.1053(b)(1)</a:t>
            </a:r>
            <a:endParaRPr lang="en-US" sz="1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914401" y="2556748"/>
            <a:ext cx="10667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3"/>
              </a:rPr>
              <a:t>.1053(b)(4)</a:t>
            </a:r>
            <a:endParaRPr lang="en-US" sz="1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79832" y="3467175"/>
            <a:ext cx="11221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3"/>
              </a:rPr>
              <a:t>.1053(b)(13)</a:t>
            </a:r>
            <a:endParaRPr lang="en-US" sz="1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068302" y="4393539"/>
            <a:ext cx="8355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4"/>
              </a:rPr>
              <a:t>.1060(a)</a:t>
            </a:r>
            <a:endParaRPr lang="en-US" sz="1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067191" y="5294190"/>
            <a:ext cx="8378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5"/>
              </a:rPr>
              <a:t>.1051(a)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2999139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 descr="Chart showing most frequently cited standards for toxic and hazardous substances 1926.1100 - .1152" title="Toxic and Hazardous Substances Chart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4672377"/>
              </p:ext>
            </p:extLst>
          </p:nvPr>
        </p:nvGraphicFramePr>
        <p:xfrm>
          <a:off x="1752600" y="1527048"/>
          <a:ext cx="6541007" cy="4828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>
                <a:latin typeface="+mn-lt"/>
              </a:rPr>
              <a:t>Toxic &amp; Hazardous Substances</a:t>
            </a:r>
            <a:br>
              <a:rPr lang="en-US" sz="3600" dirty="0">
                <a:latin typeface="+mn-lt"/>
              </a:rPr>
            </a:br>
            <a:r>
              <a:rPr lang="en-US" sz="3600" dirty="0"/>
              <a:t>[</a:t>
            </a:r>
            <a:r>
              <a:rPr lang="en-US" sz="3600" dirty="0">
                <a:latin typeface="+mn-lt"/>
              </a:rPr>
              <a:t>1926.1100 – .1152]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905000" y="1676400"/>
            <a:ext cx="6096000" cy="25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/>
              <a:t>Respirable Crystalline Silica  – Employees engaging in a task on Table 1</a:t>
            </a: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1905000" y="3471862"/>
            <a:ext cx="6248400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/>
              <a:t>Respirable Crystalline Silica – Description of the task </a:t>
            </a:r>
          </a:p>
        </p:txBody>
      </p:sp>
      <p:sp>
        <p:nvSpPr>
          <p:cNvPr id="5" name="Rectangle 4"/>
          <p:cNvSpPr/>
          <p:nvPr/>
        </p:nvSpPr>
        <p:spPr>
          <a:xfrm>
            <a:off x="1828800" y="2514600"/>
            <a:ext cx="5374741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Respirable Crystalline Silica – Employer shall assess exposure</a:t>
            </a:r>
          </a:p>
        </p:txBody>
      </p:sp>
      <p:sp>
        <p:nvSpPr>
          <p:cNvPr id="6" name="Rectangle 5"/>
          <p:cNvSpPr/>
          <p:nvPr/>
        </p:nvSpPr>
        <p:spPr>
          <a:xfrm>
            <a:off x="1831359" y="4343400"/>
            <a:ext cx="5029005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Respirable Crystalline Silica – Hazardous Communication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1828800" y="5257800"/>
            <a:ext cx="55626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/>
              <a:t>Respirable Crystalline Silica – Employees covered by training</a:t>
            </a:r>
          </a:p>
        </p:txBody>
      </p:sp>
      <p:sp>
        <p:nvSpPr>
          <p:cNvPr id="12" name="TextBox 11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Z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29203" y="1650339"/>
            <a:ext cx="10519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3"/>
              </a:rPr>
              <a:t>.1153(c)(1)</a:t>
            </a:r>
            <a:endParaRPr lang="en-US" sz="1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38734" y="2556748"/>
            <a:ext cx="11750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3"/>
              </a:rPr>
              <a:t>.1153(d)(2)(i)</a:t>
            </a:r>
            <a:endParaRPr lang="en-US" sz="1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902425" y="3452075"/>
            <a:ext cx="100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3"/>
              </a:rPr>
              <a:t>.1153(g)(1)</a:t>
            </a:r>
            <a:endParaRPr lang="en-US" sz="1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929204" y="4348959"/>
            <a:ext cx="9527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3"/>
              </a:rPr>
              <a:t>.1153(i)(1)</a:t>
            </a:r>
            <a:endParaRPr lang="en-US" sz="1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762000" y="5284706"/>
            <a:ext cx="1166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3"/>
              </a:rPr>
              <a:t>.1153(i)(2)(i)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8205402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hart 13" descr="Chart showing most frequently cited standards for confined space in construction 1926.1200 - .1212" title="Confined Space in Construction Chart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1122249"/>
              </p:ext>
            </p:extLst>
          </p:nvPr>
        </p:nvGraphicFramePr>
        <p:xfrm>
          <a:off x="1752600" y="1527048"/>
          <a:ext cx="6541008" cy="4828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Confined Space</a:t>
            </a:r>
            <a:r>
              <a:rPr lang="en-US" sz="3600" dirty="0">
                <a:latin typeface="+mn-lt"/>
              </a:rPr>
              <a:t> in Construction </a:t>
            </a:r>
            <a:br>
              <a:rPr lang="en-US" sz="3600" dirty="0">
                <a:latin typeface="+mn-lt"/>
              </a:rPr>
            </a:br>
            <a:r>
              <a:rPr lang="en-US" sz="3600" dirty="0">
                <a:latin typeface="+mn-lt"/>
              </a:rPr>
              <a:t>[1926.1200 – .</a:t>
            </a:r>
            <a:r>
              <a:rPr lang="en-US" sz="3600" dirty="0"/>
              <a:t>1212</a:t>
            </a:r>
            <a:r>
              <a:rPr lang="en-US" sz="3600" dirty="0">
                <a:latin typeface="+mn-lt"/>
              </a:rPr>
              <a:t>]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905000" y="2562701"/>
            <a:ext cx="4267200" cy="233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/>
              <a:t>Training – Employer must provide training</a:t>
            </a: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1905000" y="3471862"/>
            <a:ext cx="4953000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/>
              <a:t>General Requirements – Written permit space program</a:t>
            </a:r>
          </a:p>
        </p:txBody>
      </p:sp>
      <p:sp>
        <p:nvSpPr>
          <p:cNvPr id="5" name="Rectangle 4"/>
          <p:cNvSpPr/>
          <p:nvPr/>
        </p:nvSpPr>
        <p:spPr>
          <a:xfrm>
            <a:off x="1840992" y="1627257"/>
            <a:ext cx="6464808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/>
              <a:t>General Requirements – Competent person identifies all confined spaces</a:t>
            </a:r>
          </a:p>
        </p:txBody>
      </p:sp>
      <p:sp>
        <p:nvSpPr>
          <p:cNvPr id="7" name="Rectangle 6"/>
          <p:cNvSpPr/>
          <p:nvPr/>
        </p:nvSpPr>
        <p:spPr>
          <a:xfrm>
            <a:off x="1828800" y="5208657"/>
            <a:ext cx="65532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/>
              <a:t>Permit-Required Confined Space Program – Emergency and rescue services</a:t>
            </a:r>
          </a:p>
        </p:txBody>
      </p:sp>
      <p:sp>
        <p:nvSpPr>
          <p:cNvPr id="12" name="TextBox 11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AA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828800" y="4294257"/>
            <a:ext cx="61722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/>
              <a:t>General Requirements – Internal atmosphere testing prior to entering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93795" y="1650339"/>
            <a:ext cx="8112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3"/>
              </a:rPr>
              <a:t>.1203(a)</a:t>
            </a:r>
            <a:endParaRPr lang="en-US" sz="1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100987" y="2555376"/>
            <a:ext cx="8614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4"/>
              </a:rPr>
              <a:t>.1207(a)</a:t>
            </a:r>
            <a:endParaRPr lang="en-US" sz="1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067017" y="3452075"/>
            <a:ext cx="8379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3"/>
              </a:rPr>
              <a:t>.1203(d)</a:t>
            </a:r>
            <a:endParaRPr lang="en-US" sz="1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09600" y="4348959"/>
            <a:ext cx="12723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3"/>
              </a:rPr>
              <a:t>.1203(e)(2)(iii)</a:t>
            </a:r>
            <a:endParaRPr lang="en-US" sz="1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076380" y="5284706"/>
            <a:ext cx="7524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5"/>
              </a:rPr>
              <a:t>.1204(i)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2403205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hart 13" descr="Chart showing most frequently cited standards for cranes and derricks in construction 1926.1400 - .1442" title="Cranes and Derricks in Construction Chart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35424"/>
              </p:ext>
            </p:extLst>
          </p:nvPr>
        </p:nvGraphicFramePr>
        <p:xfrm>
          <a:off x="1752601" y="1527048"/>
          <a:ext cx="6324600" cy="4797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>
                <a:latin typeface="+mn-lt"/>
              </a:rPr>
              <a:t>Cranes and Derricks in Construction </a:t>
            </a:r>
            <a:br>
              <a:rPr lang="en-US" sz="3600" dirty="0">
                <a:latin typeface="+mn-lt"/>
              </a:rPr>
            </a:br>
            <a:r>
              <a:rPr lang="en-US" sz="3600" dirty="0">
                <a:latin typeface="+mn-lt"/>
              </a:rPr>
              <a:t>[1926.1400 – .1442]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91145" y="4370700"/>
            <a:ext cx="6019800" cy="233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/>
              <a:t>Inspection – Inspection of equipment at least every 12 months</a:t>
            </a: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1891145" y="5293197"/>
            <a:ext cx="6315364" cy="345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/>
              <a:t>Keeping Clear of the Load – Rigged to prevent unintentional Displacement </a:t>
            </a:r>
          </a:p>
        </p:txBody>
      </p:sp>
      <p:sp>
        <p:nvSpPr>
          <p:cNvPr id="5" name="Rectangle 4"/>
          <p:cNvSpPr/>
          <p:nvPr/>
        </p:nvSpPr>
        <p:spPr>
          <a:xfrm>
            <a:off x="1828800" y="1619641"/>
            <a:ext cx="6018442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/>
              <a:t>Signal Person Qualification – Must meet qualification requirements</a:t>
            </a:r>
          </a:p>
        </p:txBody>
      </p:sp>
      <p:sp>
        <p:nvSpPr>
          <p:cNvPr id="6" name="Rectangle 5"/>
          <p:cNvSpPr/>
          <p:nvPr/>
        </p:nvSpPr>
        <p:spPr>
          <a:xfrm>
            <a:off x="1805709" y="3200400"/>
            <a:ext cx="64008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/>
              <a:t>Operator Qualifications – Employer ensure that operator is trained, certified, &amp; evaluated </a:t>
            </a:r>
          </a:p>
        </p:txBody>
      </p:sp>
      <p:sp>
        <p:nvSpPr>
          <p:cNvPr id="7" name="Rectangle 6"/>
          <p:cNvSpPr/>
          <p:nvPr/>
        </p:nvSpPr>
        <p:spPr>
          <a:xfrm>
            <a:off x="1828800" y="2502004"/>
            <a:ext cx="51054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/>
              <a:t>Keeping Clear of the Load – Rigged by a qualified rigger  </a:t>
            </a:r>
          </a:p>
        </p:txBody>
      </p:sp>
      <p:sp>
        <p:nvSpPr>
          <p:cNvPr id="12" name="TextBox 11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CC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93795" y="1650339"/>
            <a:ext cx="8112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3"/>
              </a:rPr>
              <a:t>.1428(a)</a:t>
            </a:r>
            <a:endParaRPr lang="en-US" sz="1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914400" y="2555376"/>
            <a:ext cx="10480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4"/>
              </a:rPr>
              <a:t>.1425(c)(3)</a:t>
            </a:r>
            <a:endParaRPr lang="en-US" sz="1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067017" y="3452075"/>
            <a:ext cx="8379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5"/>
              </a:rPr>
              <a:t>.1427(a)</a:t>
            </a:r>
            <a:endParaRPr lang="en-US" sz="1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914400" y="4348959"/>
            <a:ext cx="9767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6"/>
              </a:rPr>
              <a:t>.1412(f)(1)</a:t>
            </a:r>
            <a:endParaRPr lang="en-US" sz="1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914400" y="5284706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4"/>
              </a:rPr>
              <a:t>.1425(c)(1)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528630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11" descr="Chart showing most frequently cited standards for general safety and health provisions1926.20 -.35" title="General Safety and health Provisions chart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0697432"/>
              </p:ext>
            </p:extLst>
          </p:nvPr>
        </p:nvGraphicFramePr>
        <p:xfrm>
          <a:off x="1752600" y="1524001"/>
          <a:ext cx="6553200" cy="48005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latin typeface="+mn-lt"/>
              </a:rPr>
              <a:t>General Safety &amp; Health Provisions</a:t>
            </a:r>
            <a:br>
              <a:rPr lang="en-US" sz="3200" dirty="0">
                <a:latin typeface="+mn-lt"/>
              </a:rPr>
            </a:br>
            <a:r>
              <a:rPr lang="en-US" sz="3200" dirty="0">
                <a:latin typeface="+mn-lt"/>
              </a:rPr>
              <a:t>[1926.20 – .35]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1924050" y="4389493"/>
            <a:ext cx="5934075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/>
              <a:t>Housekeeping – Work area shall be kept clean</a:t>
            </a: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1924050" y="3495411"/>
            <a:ext cx="5848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/>
              <a:t>General Safety &amp; Health Provisions – accident prevention programs</a:t>
            </a: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1905000" y="2590800"/>
            <a:ext cx="6172200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/>
              <a:t>General Safety &amp; Health Provision – Inspections by a competent person</a:t>
            </a:r>
          </a:p>
        </p:txBody>
      </p:sp>
      <p:sp>
        <p:nvSpPr>
          <p:cNvPr id="17" name="TextBox 16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C</a:t>
            </a: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1924050" y="5291137"/>
            <a:ext cx="5029200" cy="258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/>
              <a:t>Personal Protective Equipment – Employer responsibility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1905000" y="1676400"/>
            <a:ext cx="6324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/>
              <a:t>Safety Training &amp; Education – Recognition &amp; avoidance of unsafe hazards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49777" y="1641541"/>
            <a:ext cx="9932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3"/>
              </a:rPr>
              <a:t>.21(b)(2)</a:t>
            </a:r>
            <a:endParaRPr lang="en-US" sz="1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035366" y="2571157"/>
            <a:ext cx="10220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4"/>
              </a:rPr>
              <a:t>.20(b)(2)</a:t>
            </a:r>
            <a:endParaRPr lang="en-US" sz="1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035366" y="3492434"/>
            <a:ext cx="10220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4"/>
              </a:rPr>
              <a:t>.20(b)(1)</a:t>
            </a:r>
            <a:endParaRPr lang="en-US" sz="1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254413" y="4373828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5"/>
              </a:rPr>
              <a:t>.25(a)</a:t>
            </a:r>
            <a:endParaRPr lang="en-US" sz="1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263938" y="5287269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6"/>
              </a:rPr>
              <a:t>.28(a)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379283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 descr="Chart showing most frequently cited standards for occupational health and environmental controls standards 1926.50 - .66" title="Occupational health and environmental control chart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789306"/>
              </p:ext>
            </p:extLst>
          </p:nvPr>
        </p:nvGraphicFramePr>
        <p:xfrm>
          <a:off x="1752600" y="1523999"/>
          <a:ext cx="6324600" cy="4800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>
                <a:latin typeface="+mn-lt"/>
              </a:rPr>
              <a:t>Occupational Health &amp; Environmental Controls [1926.50 – .66]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916258" y="4399390"/>
            <a:ext cx="54641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/>
              <a:t>Lead – include lead in the Hazardous Communication standard</a:t>
            </a: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1939349" y="5315846"/>
            <a:ext cx="6454775" cy="34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/>
              <a:t>Medical Service &amp; First Aid –quick drenching or flushing of the eyes &amp; body</a:t>
            </a:r>
          </a:p>
        </p:txBody>
      </p:sp>
      <p:sp>
        <p:nvSpPr>
          <p:cNvPr id="6" name="Rectangle 5"/>
          <p:cNvSpPr/>
          <p:nvPr/>
        </p:nvSpPr>
        <p:spPr>
          <a:xfrm>
            <a:off x="1828800" y="3429000"/>
            <a:ext cx="64770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en-US" sz="1700" cap="small" dirty="0"/>
              <a:t>Hazardous Communication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1828800" y="2541657"/>
            <a:ext cx="6654224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/>
              <a:t>Lead – Employer shall collect personal samples</a:t>
            </a:r>
          </a:p>
        </p:txBody>
      </p:sp>
      <p:sp>
        <p:nvSpPr>
          <p:cNvPr id="14" name="TextBox 13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D</a:t>
            </a: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1905000" y="1639525"/>
            <a:ext cx="6302375" cy="34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/>
              <a:t>Lead – Determining exposure at or above action levels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6337" y="1664295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3"/>
              </a:rPr>
              <a:t>.62(d)(1)(i)</a:t>
            </a:r>
            <a:endParaRPr lang="en-US" sz="1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848041" y="2579291"/>
            <a:ext cx="12506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3"/>
              </a:rPr>
              <a:t>.62(d)(1)(iii)</a:t>
            </a:r>
            <a:endParaRPr lang="en-US" sz="1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457325" y="3494946"/>
            <a:ext cx="482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4"/>
              </a:rPr>
              <a:t>.59</a:t>
            </a:r>
            <a:endParaRPr lang="en-US" sz="1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974725" y="4391622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3"/>
              </a:rPr>
              <a:t>.62(I)(1)(i)</a:t>
            </a:r>
            <a:endParaRPr lang="en-US" sz="1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317337" y="5315846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4"/>
              </a:rPr>
              <a:t>.50(g)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041165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Chart 16" title="Personal Protective &amp;  Life Saving Equipment 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9564546"/>
              </p:ext>
            </p:extLst>
          </p:nvPr>
        </p:nvGraphicFramePr>
        <p:xfrm>
          <a:off x="1752600" y="1524000"/>
          <a:ext cx="6324600" cy="4800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 descr="Chart showing the most frequently cited standards for Personal Protective &amp;  Life Saving Equipment 1926.95 - .107" title="Personal Protective &amp;  Life Saving Equipment chart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>
                <a:latin typeface="+mn-lt"/>
              </a:rPr>
              <a:t>Personal Protective &amp;  Life Saving Equipment [1926.95 – .107]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828800" y="1633677"/>
            <a:ext cx="4798814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Eye &amp; Face Protection – Use of appropriate protection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1828800" y="2541657"/>
            <a:ext cx="3314241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Head Protection – Use of protection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1828800" y="3435699"/>
            <a:ext cx="3142463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PPE – Provided, used &amp; maintained</a:t>
            </a:r>
          </a:p>
        </p:txBody>
      </p:sp>
      <p:sp>
        <p:nvSpPr>
          <p:cNvPr id="13" name="TextBox 12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828800" y="5284857"/>
            <a:ext cx="3571747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PPE – Employer provides PPE at no cost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828800" y="4347212"/>
            <a:ext cx="5164106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Eye &amp; Face Protection – Side protection for eye protection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03012" y="16560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3"/>
              </a:rPr>
              <a:t>.102(a)(1)</a:t>
            </a:r>
            <a:endParaRPr lang="en-US" sz="1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203652" y="2541867"/>
            <a:ext cx="8166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4"/>
              </a:rPr>
              <a:t>.100(a)</a:t>
            </a:r>
            <a:endParaRPr lang="en-US" sz="1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298012" y="3455044"/>
            <a:ext cx="710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5"/>
              </a:rPr>
              <a:t>.95(a)</a:t>
            </a:r>
            <a:endParaRPr lang="en-US" sz="1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972217" y="4375823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3"/>
              </a:rPr>
              <a:t>.102(a)(2)</a:t>
            </a:r>
            <a:endParaRPr lang="en-US" sz="1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441996" y="5306983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6"/>
              </a:rPr>
              <a:t>.96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073104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Chart 15" descr="Chart showing most frequently cited standards for fire protection and prevention 1926.150 - .159" title="Fire Protection and prevention chart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1154872"/>
              </p:ext>
            </p:extLst>
          </p:nvPr>
        </p:nvGraphicFramePr>
        <p:xfrm>
          <a:off x="1752600" y="1524000"/>
          <a:ext cx="6629400" cy="4800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1828800" y="1627257"/>
            <a:ext cx="6501824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/>
              <a:t>Fire Protection – 2A Fire extinguisher provided per 3000 sqft of building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1828800" y="5212149"/>
            <a:ext cx="6831448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/>
              <a:t>Fire Protection – Extinguishers within 50ft of 5 gallons of flammable liquids</a:t>
            </a:r>
          </a:p>
        </p:txBody>
      </p:sp>
      <p:sp>
        <p:nvSpPr>
          <p:cNvPr id="7" name="Rectangle 6"/>
          <p:cNvSpPr/>
          <p:nvPr/>
        </p:nvSpPr>
        <p:spPr>
          <a:xfrm>
            <a:off x="1828800" y="3431485"/>
            <a:ext cx="6507744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Fire Protection –  Fire extinguishers rated 2A shall be provided each floor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>
                <a:latin typeface="+mn-lt"/>
              </a:rPr>
              <a:t>Fire Protection &amp; Prevention</a:t>
            </a:r>
            <a:br>
              <a:rPr lang="en-US" sz="3600" dirty="0">
                <a:latin typeface="+mn-lt"/>
              </a:rPr>
            </a:br>
            <a:r>
              <a:rPr lang="en-US" sz="3600" dirty="0">
                <a:latin typeface="+mn-lt"/>
              </a:rPr>
              <a:t>[1926.150 – .159</a:t>
            </a:r>
            <a:r>
              <a:rPr lang="en-US" sz="3600" dirty="0"/>
              <a:t>]</a:t>
            </a:r>
            <a:endParaRPr lang="en-US" sz="3600" dirty="0">
              <a:latin typeface="+mn-lt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F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828800" y="4306574"/>
            <a:ext cx="5677773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Fire Protection – Fire extinguishing equipment shall be inspected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828800" y="2515803"/>
            <a:ext cx="4493538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Fire Protection – Develop fire protection program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28436" y="1649993"/>
            <a:ext cx="12477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.</a:t>
            </a:r>
            <a:r>
              <a:rPr lang="en-US" sz="1400" b="1" dirty="0">
                <a:hlinkClick r:id="rId3"/>
              </a:rPr>
              <a:t>150(c)(1)(i)</a:t>
            </a:r>
            <a:endParaRPr lang="en-US" sz="1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007922" y="2532817"/>
            <a:ext cx="1093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3"/>
              </a:rPr>
              <a:t>.150(a)(1)</a:t>
            </a:r>
            <a:endParaRPr lang="en-US" sz="1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803612" y="3457926"/>
            <a:ext cx="13583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3"/>
              </a:rPr>
              <a:t>.150(c)(1)(iv)</a:t>
            </a:r>
            <a:endParaRPr lang="en-US" sz="1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018936" y="433953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3"/>
              </a:rPr>
              <a:t>.150(a)(4)</a:t>
            </a:r>
            <a:endParaRPr lang="en-US" sz="1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828436" y="5235713"/>
            <a:ext cx="1409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3"/>
              </a:rPr>
              <a:t>.150(c)(1)(vi)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198678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 descr="Chart showing most frequently cited standards for signs, signals and barricades 1926.200 - .203" title="Signs, Signals &amp; Barricades Chart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219520"/>
              </p:ext>
            </p:extLst>
          </p:nvPr>
        </p:nvGraphicFramePr>
        <p:xfrm>
          <a:off x="1752600" y="1524000"/>
          <a:ext cx="6629399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 descr="Chart showing " title="Signs, Signals &amp; Barricades 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+mn-lt"/>
              </a:rPr>
              <a:t>Signs, Signals &amp; Barricades [1926.200 – .203]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828800" y="2541657"/>
            <a:ext cx="594310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Accident Prevention Signs – Traffic signs conforming with MUTCD</a:t>
            </a:r>
          </a:p>
        </p:txBody>
      </p:sp>
      <p:sp>
        <p:nvSpPr>
          <p:cNvPr id="6" name="Rectangle 5"/>
          <p:cNvSpPr/>
          <p:nvPr/>
        </p:nvSpPr>
        <p:spPr>
          <a:xfrm>
            <a:off x="1828800" y="1627257"/>
            <a:ext cx="5465535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Accident Prevention Signs – Traffic signs at points of hazard</a:t>
            </a:r>
          </a:p>
        </p:txBody>
      </p:sp>
      <p:sp>
        <p:nvSpPr>
          <p:cNvPr id="7" name="Rectangle 6"/>
          <p:cNvSpPr/>
          <p:nvPr/>
        </p:nvSpPr>
        <p:spPr>
          <a:xfrm>
            <a:off x="1828800" y="3456057"/>
            <a:ext cx="3031151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Signaling – Signaling by Flaggers</a:t>
            </a:r>
          </a:p>
        </p:txBody>
      </p:sp>
      <p:sp>
        <p:nvSpPr>
          <p:cNvPr id="10" name="TextBox 9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G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828800" y="4343400"/>
            <a:ext cx="5289397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Accident Prevention Signs – Signs shall be visible at all time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824446" y="5238902"/>
            <a:ext cx="4936416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Accident Prevention Signs – Caution signs shall be used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90600" y="1649014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3"/>
              </a:rPr>
              <a:t>.200(g)(1)</a:t>
            </a:r>
            <a:endParaRPr lang="en-US" sz="1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008161" y="2564069"/>
            <a:ext cx="1093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3"/>
              </a:rPr>
              <a:t>.200(g)(2)</a:t>
            </a:r>
            <a:endParaRPr lang="en-US" sz="1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219200" y="3476894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4"/>
              </a:rPr>
              <a:t>.201(a)</a:t>
            </a:r>
            <a:endParaRPr lang="en-US" sz="1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228725" y="4357898"/>
            <a:ext cx="876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3"/>
              </a:rPr>
              <a:t>.200(a)</a:t>
            </a:r>
            <a:endParaRPr lang="en-US" sz="1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008161" y="5246757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3"/>
              </a:rPr>
              <a:t>.200(c)(1)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367442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 title="Materials handling, storage, use and disposal chart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6006564"/>
              </p:ext>
            </p:extLst>
          </p:nvPr>
        </p:nvGraphicFramePr>
        <p:xfrm>
          <a:off x="1752600" y="1524000"/>
          <a:ext cx="6501823" cy="4800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1905000" y="4388673"/>
            <a:ext cx="5943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/>
              <a:t>Rigging Equipment – Permanent affixed identification on steel chains</a:t>
            </a:r>
          </a:p>
        </p:txBody>
      </p:sp>
      <p:sp>
        <p:nvSpPr>
          <p:cNvPr id="4" name="Title 3" descr="Chart showing most frequently cited standards for materials handling, storage, use and disposal 1926.250 - .252" title="Material handling, storage, use and disposal 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>
                <a:latin typeface="+mn-lt"/>
              </a:rPr>
              <a:t>Materials Handling,  Storage, Use &amp; Disposal </a:t>
            </a:r>
            <a:br>
              <a:rPr lang="en-US" sz="3600" dirty="0">
                <a:latin typeface="+mn-lt"/>
              </a:rPr>
            </a:br>
            <a:r>
              <a:rPr lang="en-US" sz="3600" dirty="0">
                <a:latin typeface="+mn-lt"/>
              </a:rPr>
              <a:t>[1926.250 – .252]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905000" y="5279228"/>
            <a:ext cx="5715000" cy="292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/>
              <a:t>Inspections – Slings and attachments inspected each day before use</a:t>
            </a:r>
          </a:p>
        </p:txBody>
      </p:sp>
      <p:sp>
        <p:nvSpPr>
          <p:cNvPr id="5" name="Rectangle 4"/>
          <p:cNvSpPr/>
          <p:nvPr/>
        </p:nvSpPr>
        <p:spPr>
          <a:xfrm>
            <a:off x="1828800" y="3442726"/>
            <a:ext cx="2869760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Disposal – exterior drop chutes</a:t>
            </a:r>
          </a:p>
        </p:txBody>
      </p:sp>
      <p:sp>
        <p:nvSpPr>
          <p:cNvPr id="6" name="Rectangle 5"/>
          <p:cNvSpPr/>
          <p:nvPr/>
        </p:nvSpPr>
        <p:spPr>
          <a:xfrm>
            <a:off x="1828800" y="2512291"/>
            <a:ext cx="4929747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Rigging Equipment – Inspection &amp; removal from service</a:t>
            </a:r>
          </a:p>
        </p:txBody>
      </p:sp>
      <p:sp>
        <p:nvSpPr>
          <p:cNvPr id="7" name="Rectangle 6"/>
          <p:cNvSpPr/>
          <p:nvPr/>
        </p:nvSpPr>
        <p:spPr>
          <a:xfrm>
            <a:off x="1828800" y="1607988"/>
            <a:ext cx="4890249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Rigging Equipment – Permanently affixed identification</a:t>
            </a:r>
          </a:p>
        </p:txBody>
      </p:sp>
      <p:sp>
        <p:nvSpPr>
          <p:cNvPr id="12" name="TextBox 11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H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3435" y="1631070"/>
            <a:ext cx="13201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3"/>
              </a:rPr>
              <a:t>.251(a)(2)(i)</a:t>
            </a:r>
            <a:endParaRPr lang="en-US" sz="1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009650" y="2535373"/>
            <a:ext cx="1093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3"/>
              </a:rPr>
              <a:t>.251(a)(1)</a:t>
            </a:r>
            <a:endParaRPr lang="en-US" sz="1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212388" y="3460191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4"/>
              </a:rPr>
              <a:t>.252(a)</a:t>
            </a:r>
            <a:endParaRPr lang="en-US" sz="1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990600" y="4379946"/>
            <a:ext cx="1104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3"/>
              </a:rPr>
              <a:t>.251(b)(1)</a:t>
            </a:r>
            <a:endParaRPr lang="en-US" sz="1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000125" y="5271787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3"/>
              </a:rPr>
              <a:t>.251(a)(6)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268956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Chart 14" descr="Chart showing most frequently cited standards for hand and power tools 1926.300 - .307" title="Hand and power tools chart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0542311"/>
              </p:ext>
            </p:extLst>
          </p:nvPr>
        </p:nvGraphicFramePr>
        <p:xfrm>
          <a:off x="1776050" y="1524000"/>
          <a:ext cx="6478374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+mn-lt"/>
              </a:rPr>
              <a:t>Tools - Hand &amp; Power</a:t>
            </a:r>
            <a:br>
              <a:rPr lang="en-US" sz="3200" dirty="0">
                <a:latin typeface="+mn-lt"/>
              </a:rPr>
            </a:br>
            <a:r>
              <a:rPr lang="en-US" sz="3200" dirty="0">
                <a:latin typeface="+mn-lt"/>
              </a:rPr>
              <a:t>[1926.300 – .307]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905000" y="5310188"/>
            <a:ext cx="6096000" cy="233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/>
              <a:t>Woodworking Tools – Meet requirements of ANSI 01.1-1961</a:t>
            </a: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1905000" y="3474967"/>
            <a:ext cx="6248400" cy="335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/>
              <a:t>General Requirements – Rotating or moving parts shall be guarded</a:t>
            </a:r>
          </a:p>
        </p:txBody>
      </p:sp>
      <p:sp>
        <p:nvSpPr>
          <p:cNvPr id="5" name="Rectangle 4"/>
          <p:cNvSpPr/>
          <p:nvPr/>
        </p:nvSpPr>
        <p:spPr>
          <a:xfrm>
            <a:off x="1828800" y="1600200"/>
            <a:ext cx="4576061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General Requirements – Tools designed for guards</a:t>
            </a:r>
          </a:p>
        </p:txBody>
      </p:sp>
      <p:sp>
        <p:nvSpPr>
          <p:cNvPr id="6" name="Rectangle 5"/>
          <p:cNvSpPr/>
          <p:nvPr/>
        </p:nvSpPr>
        <p:spPr>
          <a:xfrm>
            <a:off x="1828800" y="2514600"/>
            <a:ext cx="5295104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Woodworking Tools – Guarding of portable circular saws</a:t>
            </a:r>
          </a:p>
        </p:txBody>
      </p:sp>
      <p:sp>
        <p:nvSpPr>
          <p:cNvPr id="7" name="Rectangle 6"/>
          <p:cNvSpPr/>
          <p:nvPr/>
        </p:nvSpPr>
        <p:spPr>
          <a:xfrm>
            <a:off x="1828800" y="4368731"/>
            <a:ext cx="6278963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Abrasive Wheels &amp; Tools – Grinding Machines shall have safety guards </a:t>
            </a:r>
          </a:p>
        </p:txBody>
      </p:sp>
      <p:sp>
        <p:nvSpPr>
          <p:cNvPr id="12" name="TextBox 11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I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90600" y="1629401"/>
            <a:ext cx="11150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3"/>
              </a:rPr>
              <a:t>.300(b)(1)</a:t>
            </a:r>
            <a:endParaRPr lang="en-US" sz="1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185325" y="2542105"/>
            <a:ext cx="9202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4"/>
              </a:rPr>
              <a:t>.304(d)</a:t>
            </a:r>
            <a:endParaRPr lang="en-US" sz="1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993395" y="3443884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3"/>
              </a:rPr>
              <a:t>.300(b)(2)</a:t>
            </a:r>
            <a:endParaRPr lang="en-US" sz="1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000714" y="4392962"/>
            <a:ext cx="1104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5"/>
              </a:rPr>
              <a:t>.303(b)(1)</a:t>
            </a:r>
            <a:endParaRPr lang="en-US" sz="1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245419" y="5278052"/>
            <a:ext cx="800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hlinkClick r:id="rId4"/>
              </a:rPr>
              <a:t>.304(f)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48751835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2&quot; unique_id=&quot;10298&quot;&gt;&lt;object type=&quot;3&quot; unique_id=&quot;10299&quot;&gt;&lt;property id=&quot;20148&quot; value=&quot;5&quot;/&gt;&lt;property id=&quot;20300&quot; value=&quot;Slide 1 - &amp;quot;Most Frequently Cited Serious Violations&amp;quot;&quot;/&gt;&lt;property id=&quot;20307&quot; value=&quot;256&quot;/&gt;&lt;/object&gt;&lt;object type=&quot;3&quot; unique_id=&quot;10339&quot;&gt;&lt;property id=&quot;20148&quot; value=&quot;5&quot;/&gt;&lt;property id=&quot;20300&quot; value=&quot;Slide 2 - &amp;quot;Most Frequently Cited Serious Violations in Construction 2015&amp;quot;&quot;/&gt;&lt;property id=&quot;20307&quot; value=&quot;257&quot;/&gt;&lt;/object&gt;&lt;object type=&quot;3&quot; unique_id=&quot;10340&quot;&gt;&lt;property id=&quot;20148&quot; value=&quot;5&quot;/&gt;&lt;property id=&quot;20300&quot; value=&quot;Slide 3 - &amp;quot;General Safety &amp;amp; Health [1926.20 – .35]&amp;quot;&quot;/&gt;&lt;property id=&quot;20307&quot; value=&quot;258&quot;/&gt;&lt;/object&gt;&lt;object type=&quot;3&quot; unique_id=&quot;10402&quot;&gt;&lt;property id=&quot;20148&quot; value=&quot;5&quot;/&gt;&lt;property id=&quot;20300&quot; value=&quot;Slide 4 - &amp;quot;Occupational Health &amp;amp; Environmental Controls [1926.50 – .66]&amp;quot;&quot;/&gt;&lt;property id=&quot;20307&quot; value=&quot;260&quot;/&gt;&lt;/object&gt;&lt;object type=&quot;3&quot; unique_id=&quot;10973&quot;&gt;&lt;property id=&quot;20148&quot; value=&quot;5&quot;/&gt;&lt;property id=&quot;20300&quot; value=&quot;Slide 5 - &amp;quot;Personal Protective &amp;amp;  Life Saving Equipment [1926.95 – .107]&amp;quot;&quot;/&gt;&lt;property id=&quot;20307&quot; value=&quot;278&quot;/&gt;&lt;/object&gt;&lt;object type=&quot;3&quot; unique_id=&quot;10974&quot;&gt;&lt;property id=&quot;20148&quot; value=&quot;5&quot;/&gt;&lt;property id=&quot;20300&quot; value=&quot;Slide 6 - &amp;quot;Fire Protection &amp;amp; Prevention [1926.150 – .159]&amp;quot;&quot;/&gt;&lt;property id=&quot;20307&quot; value=&quot;261&quot;/&gt;&lt;/object&gt;&lt;object type=&quot;3&quot; unique_id=&quot;10975&quot;&gt;&lt;property id=&quot;20148&quot; value=&quot;5&quot;/&gt;&lt;property id=&quot;20300&quot; value=&quot;Slide 7 - &amp;quot;Signs, Signals &amp;amp; Barricades [1926.200 – .203]&amp;quot;&quot;/&gt;&lt;property id=&quot;20307&quot; value=&quot;262&quot;/&gt;&lt;/object&gt;&lt;object type=&quot;3&quot; unique_id=&quot;10976&quot;&gt;&lt;property id=&quot;20148&quot; value=&quot;5&quot;/&gt;&lt;property id=&quot;20300&quot; value=&quot;Slide 8 - &amp;quot;Materials Handling,  Storage, Use &amp;amp; Disposal &amp;#x0D;&amp;#x0A;[1926.250 – .252]&amp;quot;&quot;/&gt;&lt;property id=&quot;20307&quot; value=&quot;263&quot;/&gt;&lt;/object&gt;&lt;object type=&quot;3&quot; unique_id=&quot;10977&quot;&gt;&lt;property id=&quot;20148&quot; value=&quot;5&quot;/&gt;&lt;property id=&quot;20300&quot; value=&quot;Slide 9 - &amp;quot;Tools: Hand &amp;amp; Power [1926.300 – .307]&amp;quot;&quot;/&gt;&lt;property id=&quot;20307&quot; value=&quot;264&quot;/&gt;&lt;/object&gt;&lt;object type=&quot;3&quot; unique_id=&quot;10978&quot;&gt;&lt;property id=&quot;20148&quot; value=&quot;5&quot;/&gt;&lt;property id=&quot;20300&quot; value=&quot;Slide 10 - &amp;quot;Welding &amp;amp; Cutting [1926.350 -.354]&amp;quot;&quot;/&gt;&lt;property id=&quot;20307&quot; value=&quot;265&quot;/&gt;&lt;/object&gt;&lt;object type=&quot;3&quot; unique_id=&quot;10979&quot;&gt;&lt;property id=&quot;20148&quot; value=&quot;5&quot;/&gt;&lt;property id=&quot;20300&quot; value=&quot;Slide 11 - &amp;quot;Electrical [1926.400 – .449]&amp;quot;&quot;/&gt;&lt;property id=&quot;20307&quot; value=&quot;266&quot;/&gt;&lt;/object&gt;&lt;object type=&quot;3&quot; unique_id=&quot;10980&quot;&gt;&lt;property id=&quot;20148&quot; value=&quot;5&quot;/&gt;&lt;property id=&quot;20300&quot; value=&quot;Slide 12 - &amp;quot;Scaffolds [1926.450 – .454]&amp;quot;&quot;/&gt;&lt;property id=&quot;20307&quot; value=&quot;267&quot;/&gt;&lt;/object&gt;&lt;object type=&quot;3&quot; unique_id=&quot;10981&quot;&gt;&lt;property id=&quot;20148&quot; value=&quot;5&quot;/&gt;&lt;property id=&quot;20300&quot; value=&quot;Slide 13 - &amp;quot;Fall Protection [1926.500 – .503]&amp;quot;&quot;/&gt;&lt;property id=&quot;20307&quot; value=&quot;268&quot;/&gt;&lt;/object&gt;&lt;object type=&quot;3&quot; unique_id=&quot;10982&quot;&gt;&lt;property id=&quot;20148&quot; value=&quot;5&quot;/&gt;&lt;property id=&quot;20300&quot; value=&quot;Slide 14 - &amp;quot;Helicopters, Hoists, Elevators, and Conveyors [1926.550 – .556]&amp;quot;&quot;/&gt;&lt;property id=&quot;20307&quot; value=&quot;269&quot;/&gt;&lt;/object&gt;&lt;object type=&quot;3&quot; unique_id=&quot;10983&quot;&gt;&lt;property id=&quot;20148&quot; value=&quot;5&quot;/&gt;&lt;property id=&quot;20300&quot; value=&quot;Slide 15 - &amp;quot;Motor Vehicles, Mechanized Equipment, &amp;amp; Marine Operations [1926.600 – .606]&amp;quot;&quot;/&gt;&lt;property id=&quot;20307&quot; value=&quot;270&quot;/&gt;&lt;/object&gt;&lt;object type=&quot;3&quot; unique_id=&quot;10985&quot;&gt;&lt;property id=&quot;20148&quot; value=&quot;5&quot;/&gt;&lt;property id=&quot;20300&quot; value=&quot;Slide 17 - &amp;quot;Concrete &amp;amp; Masonry Construction&amp;#x0D;&amp;#x0A;[1926.700 – .706]&amp;quot;&quot;/&gt;&lt;property id=&quot;20307&quot; value=&quot;272&quot;/&gt;&lt;/object&gt;&lt;object type=&quot;3&quot; unique_id=&quot;10986&quot;&gt;&lt;property id=&quot;20148&quot; value=&quot;5&quot;/&gt;&lt;property id=&quot;20300&quot; value=&quot;Slide 18 - &amp;quot;Underground Construction, Caissons, Cofferdams, and Compressed Air [1926.800  – .804]&amp;quot;&quot;/&gt;&lt;property id=&quot;20307&quot; value=&quot;273&quot;/&gt;&lt;/object&gt;&lt;object type=&quot;3&quot; unique_id=&quot;10987&quot;&gt;&lt;property id=&quot;20148&quot; value=&quot;5&quot;/&gt;&lt;property id=&quot;20300&quot; value=&quot;Slide 20 - &amp;quot;Demolition [1926.850 – .860]&amp;quot;&quot;/&gt;&lt;property id=&quot;20307&quot; value=&quot;274&quot;/&gt;&lt;/object&gt;&lt;object type=&quot;3&quot; unique_id=&quot;10988&quot;&gt;&lt;property id=&quot;20148&quot; value=&quot;5&quot;/&gt;&lt;property id=&quot;20300&quot; value=&quot;Slide 23 - &amp;quot;Stairways and Ladders [1926.1050 – .1060]&amp;quot;&quot;/&gt;&lt;property id=&quot;20307&quot; value=&quot;275&quot;/&gt;&lt;/object&gt;&lt;object type=&quot;3&quot; unique_id=&quot;10989&quot;&gt;&lt;property id=&quot;20148&quot; value=&quot;5&quot;/&gt;&lt;property id=&quot;20300&quot; value=&quot;Slide 24 - &amp;quot;Toxic &amp;amp; Hazardous Substances [1926.1100 – .1152]&amp;quot;&quot;/&gt;&lt;property id=&quot;20307&quot; value=&quot;276&quot;/&gt;&lt;/object&gt;&lt;object type=&quot;3&quot; unique_id=&quot;10990&quot;&gt;&lt;property id=&quot;20148&quot; value=&quot;5&quot;/&gt;&lt;property id=&quot;20300&quot; value=&quot;Slide 25 - &amp;quot;Cranes and Derricks in Construction &amp;#x0D;&amp;#x0A;[1926.1400 – .1442]&amp;quot;&quot;/&gt;&lt;property id=&quot;20307&quot; value=&quot;277&quot;/&gt;&lt;/object&gt;&lt;object type=&quot;3&quot; unique_id=&quot;11353&quot;&gt;&lt;property id=&quot;20148&quot; value=&quot;5&quot;/&gt;&lt;property id=&quot;20300&quot; value=&quot;Slide 21 - &amp;quot;Power Transmission and Distribution  [1926.950 – .968]&amp;quot;&quot;/&gt;&lt;property id=&quot;20307&quot; value=&quot;280&quot;/&gt;&lt;/object&gt;&lt;object type=&quot;3&quot; unique_id=&quot;11354&quot;&gt;&lt;property id=&quot;20148&quot; value=&quot;5&quot;/&gt;&lt;property id=&quot;20300&quot; value=&quot;Slide 22 - &amp;quot;&amp;#x0D;&amp;#x0A;&amp;quot;&quot;/&gt;&lt;property id=&quot;20307&quot; value=&quot;281&quot;/&gt;&lt;/object&gt;&lt;object type=&quot;3&quot; unique_id=&quot;11544&quot;&gt;&lt;property id=&quot;20148&quot; value=&quot;5&quot;/&gt;&lt;property id=&quot;20300&quot; value=&quot;Slide 16 - &amp;quot;Excavations [1926.650 – .652]&amp;quot;&quot;/&gt;&lt;property id=&quot;20307&quot; value=&quot;282&quot;/&gt;&lt;/object&gt;&lt;object type=&quot;3&quot; unique_id=&quot;12005&quot;&gt;&lt;property id=&quot;20148&quot; value=&quot;5&quot;/&gt;&lt;property id=&quot;20300&quot; value=&quot;Slide 19 - &amp;quot;Steel Erection [1926.750  – .761]&amp;quot;&quot;/&gt;&lt;property id=&quot;20307&quot; value=&quot;283&quot;/&gt;&lt;/object&gt;&lt;/object&gt;&lt;object type=&quot;8&quot; unique_id=&quot;10302&quot;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0</TotalTime>
  <Words>2252</Words>
  <Application>Microsoft Office PowerPoint</Application>
  <PresentationFormat>On-screen Show (4:3)</PresentationFormat>
  <Paragraphs>323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Calibri</vt:lpstr>
      <vt:lpstr>Adjacency</vt:lpstr>
      <vt:lpstr>Most Frequently Cited Serious Violations</vt:lpstr>
      <vt:lpstr>Most Frequently Cited Serious Violations in Construction 2020</vt:lpstr>
      <vt:lpstr>General Safety &amp; Health Provisions [1926.20 – .35]</vt:lpstr>
      <vt:lpstr>Occupational Health &amp; Environmental Controls [1926.50 – .66]</vt:lpstr>
      <vt:lpstr>Personal Protective &amp;  Life Saving Equipment [1926.95 – .107]</vt:lpstr>
      <vt:lpstr>Fire Protection &amp; Prevention [1926.150 – .159]</vt:lpstr>
      <vt:lpstr>Signs, Signals &amp; Barricades [1926.200 – .203]</vt:lpstr>
      <vt:lpstr>Materials Handling,  Storage, Use &amp; Disposal  [1926.250 – .252]</vt:lpstr>
      <vt:lpstr>Tools - Hand &amp; Power [1926.300 – .307]</vt:lpstr>
      <vt:lpstr>Welding &amp; Cutting [1926.350 -.354]</vt:lpstr>
      <vt:lpstr>Electrical  [1926.400 – .449]</vt:lpstr>
      <vt:lpstr>Scaffolds  [1926.450 – .454]</vt:lpstr>
      <vt:lpstr>Fall Protection  [1926.500 – .503]</vt:lpstr>
      <vt:lpstr>Helicopters, Hoists, Elevators, &amp; Conveyors [1926.550 – .556]</vt:lpstr>
      <vt:lpstr>Motor Vehicles, Mechanized Equipment, &amp; Marine Operations [1926.600 – .606]</vt:lpstr>
      <vt:lpstr>Excavations [1926.650 – .652]</vt:lpstr>
      <vt:lpstr>Concrete &amp; Masonry Construction [1926.700 – .706]</vt:lpstr>
      <vt:lpstr>Steel Erection [1926.750  – .761]</vt:lpstr>
      <vt:lpstr>Underground Construction, Caissons, Cofferdams, &amp; Compressed Air [1926.800  – .804]</vt:lpstr>
      <vt:lpstr>Demolition [1926.850 – .860]</vt:lpstr>
      <vt:lpstr>Electrical Power Transmission &amp; Distribution [1926.950 – .968]</vt:lpstr>
      <vt:lpstr> </vt:lpstr>
      <vt:lpstr>Stairways &amp; Ladders [1926.1050 – .1060]</vt:lpstr>
      <vt:lpstr>Toxic &amp; Hazardous Substances [1926.1100 – .1152]</vt:lpstr>
      <vt:lpstr>Confined Space in Construction  [1926.1200 – .1212]</vt:lpstr>
      <vt:lpstr>Cranes and Derricks in Construction  [1926.1400 – .1442]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2020-12-14T17:02:02Z</dcterms:created>
  <dcterms:modified xsi:type="dcterms:W3CDTF">2021-01-27T13:16:08Z</dcterms:modified>
</cp:coreProperties>
</file>