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2" r:id="rId20"/>
    <p:sldId id="313" r:id="rId21"/>
    <p:sldId id="315" r:id="rId22"/>
    <p:sldId id="316" r:id="rId23"/>
    <p:sldId id="317" r:id="rId24"/>
    <p:sldId id="318" r:id="rId25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33"/>
  </p:normalViewPr>
  <p:slideViewPr>
    <p:cSldViewPr>
      <p:cViewPr varScale="1">
        <p:scale>
          <a:sx n="72" d="100"/>
          <a:sy n="72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0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Most Frequently Cited Violations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OSHA Federal Standards</a:t>
            </a:r>
          </a:p>
          <a:p>
            <a:pPr lvl="0"/>
            <a:r>
              <a:rPr lang="en-US" dirty="0"/>
              <a:t>October 1, 2019 –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163636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ctrTitle"/>
          </p:nvPr>
        </p:nvSpPr>
        <p:spPr>
          <a:xfrm>
            <a:off x="6178550" y="914400"/>
            <a:ext cx="5607050" cy="126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Frequently Cited Serious Violations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1, 2020 – September 30, 2021</a:t>
            </a:r>
          </a:p>
        </p:txBody>
      </p:sp>
      <p:sp>
        <p:nvSpPr>
          <p:cNvPr id="6" name="Subtitle"/>
          <p:cNvSpPr txBox="1"/>
          <p:nvPr/>
        </p:nvSpPr>
        <p:spPr>
          <a:xfrm>
            <a:off x="6781800" y="264467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Construction Industry FY2021</a:t>
            </a:r>
          </a:p>
        </p:txBody>
      </p:sp>
      <p:pic>
        <p:nvPicPr>
          <p:cNvPr id="5" name="OSHA Logo" descr="Image of the OSHA logo" title="OSH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of a welder standing on a ladder." title="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89" y="0"/>
            <a:ext cx="60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0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J</a:t>
            </a:r>
          </a:p>
        </p:txBody>
      </p:sp>
      <p:pic>
        <p:nvPicPr>
          <p:cNvPr id="7" name="Picture 4" descr="Chart of the most frequently cited standards for subpart J" title="Subpart J Most frequently cited standar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2222719"/>
            <a:ext cx="8067675" cy="47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 &amp; Cutting</a:t>
            </a:r>
            <a:br>
              <a:rPr lang="en-US"/>
            </a:br>
            <a:r>
              <a:rPr lang="en-US"/>
              <a:t>[1926.350 -.354]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K</a:t>
            </a:r>
          </a:p>
        </p:txBody>
      </p:sp>
      <p:pic>
        <p:nvPicPr>
          <p:cNvPr id="7" name="Picture 2" descr="Chart of the most frequently cited standards for subpart K" title="Subpart K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22719"/>
            <a:ext cx="7648575" cy="47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</a:t>
            </a:r>
            <a:br>
              <a:rPr lang="en-US"/>
            </a:br>
            <a:r>
              <a:rPr lang="en-US"/>
              <a:t>[1926.400 – .449]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L</a:t>
            </a:r>
          </a:p>
        </p:txBody>
      </p:sp>
      <p:pic>
        <p:nvPicPr>
          <p:cNvPr id="2050" name="Picture 2" descr="Chart of the most frequently cited standards for subpart L." title="Subpart L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22" y="2222719"/>
            <a:ext cx="7512377" cy="45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Scaffolds </a:t>
            </a:r>
            <a:br>
              <a:rPr lang="en-US"/>
            </a:br>
            <a:r>
              <a:rPr lang="en-US"/>
              <a:t>[1926.450 – .454]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M</a:t>
            </a:r>
          </a:p>
        </p:txBody>
      </p:sp>
      <p:pic>
        <p:nvPicPr>
          <p:cNvPr id="6" name="Picture 4" descr="Chart of the most frequently cited standards for subpart M" title="Subpart M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2719"/>
            <a:ext cx="7772400" cy="4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Protection </a:t>
            </a:r>
            <a:br>
              <a:rPr lang="en-US"/>
            </a:br>
            <a:r>
              <a:rPr lang="en-US"/>
              <a:t>[1926.500 – .503]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7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N</a:t>
            </a:r>
          </a:p>
        </p:txBody>
      </p:sp>
      <p:pic>
        <p:nvPicPr>
          <p:cNvPr id="6" name="Picture 2" descr="Chart of the most frequently cited standards for subpart N" title="Subpart N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22719"/>
            <a:ext cx="8991600" cy="46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Helicopters, Hoists, Elevators, &amp; Conveyors [1926.550 – .556]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O</a:t>
            </a:r>
          </a:p>
        </p:txBody>
      </p:sp>
      <p:pic>
        <p:nvPicPr>
          <p:cNvPr id="7" name="Picture 4" descr="Chart of the most frequently cited standards for subpart O" title="Subpart O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22719"/>
            <a:ext cx="8509000" cy="46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 descr="Chart showing most frequently cited standards for Motor Vehicles, Mechanized Equipment, &amp; Marine Operations 1926.600 - 606" title="Motor vehicles, mechanized equipment and marine operations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Vehicles, Mechanized Equipment, &amp; Marine Operations</a:t>
            </a:r>
            <a:br>
              <a:rPr lang="en-US"/>
            </a:br>
            <a:r>
              <a:rPr lang="en-US"/>
              <a:t>[1926.600 – .606]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P</a:t>
            </a:r>
          </a:p>
        </p:txBody>
      </p:sp>
      <p:pic>
        <p:nvPicPr>
          <p:cNvPr id="7" name="Picture 2" descr="Chart of the most frequently cited standards for subpart P" title="Subpart P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22719"/>
            <a:ext cx="7791450" cy="45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Excavations</a:t>
            </a:r>
            <a:br>
              <a:rPr lang="en-US"/>
            </a:br>
            <a:r>
              <a:rPr lang="en-US"/>
              <a:t>[1926.650 – .652]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Q</a:t>
            </a:r>
          </a:p>
        </p:txBody>
      </p:sp>
      <p:pic>
        <p:nvPicPr>
          <p:cNvPr id="7" name="Picture 2" descr="Chart of the most frequently cited standards for subpart Q" title="Subpart Q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2718"/>
            <a:ext cx="7899400" cy="45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&amp; Masonry Construction</a:t>
            </a:r>
            <a:br>
              <a:rPr lang="en-US"/>
            </a:br>
            <a:r>
              <a:rPr lang="en-US"/>
              <a:t>[1926.700 – .706]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R</a:t>
            </a:r>
          </a:p>
        </p:txBody>
      </p:sp>
      <p:pic>
        <p:nvPicPr>
          <p:cNvPr id="4098" name="Picture 2" descr="Chart of the most frequently cited standards for subpart R." title="Subpart R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22717"/>
            <a:ext cx="7162800" cy="44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Steel Erection</a:t>
            </a:r>
            <a:br>
              <a:rPr lang="en-US"/>
            </a:br>
            <a:r>
              <a:rPr lang="en-US"/>
              <a:t>[1926.750  – .761]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4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T</a:t>
            </a:r>
          </a:p>
        </p:txBody>
      </p:sp>
      <p:pic>
        <p:nvPicPr>
          <p:cNvPr id="3074" name="Picture 2" descr="Chart showing most frequently cited standards for subpart T" title="Subpart T most frequently cit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00"/>
            <a:ext cx="78486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Demolition</a:t>
            </a:r>
            <a:br>
              <a:rPr lang="en-US"/>
            </a:br>
            <a:r>
              <a:rPr lang="en-US"/>
              <a:t>[1926.850 – .860]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2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1926 Overall MFC</a:t>
            </a:r>
          </a:p>
        </p:txBody>
      </p:sp>
      <p:pic>
        <p:nvPicPr>
          <p:cNvPr id="3" name="Picture 2" descr="Chart of the most frequently cited standands for all of 1926 standards." title="1926 overal standards most frequently ci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9"/>
            <a:ext cx="7391400" cy="4330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Frequently Cited Serious Violations in Construction FY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V</a:t>
            </a:r>
          </a:p>
        </p:txBody>
      </p:sp>
      <p:pic>
        <p:nvPicPr>
          <p:cNvPr id="4098" name="Picture 2" descr="Chart showing most frequently cited standards for subpart V" title="Subpart V most frequently cit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29" y="2222718"/>
            <a:ext cx="7991771" cy="45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Power Transmission &amp; Distribution</a:t>
            </a:r>
            <a:br>
              <a:rPr lang="en-US"/>
            </a:br>
            <a:r>
              <a:rPr lang="en-US"/>
              <a:t>[1926.950 – .968]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X</a:t>
            </a:r>
          </a:p>
        </p:txBody>
      </p:sp>
      <p:pic>
        <p:nvPicPr>
          <p:cNvPr id="7" name="Picture 2" descr="Chart of the most frequently cited standards for subpart X" title="Subpart X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2718"/>
            <a:ext cx="8305800" cy="45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Stairways &amp; Ladders</a:t>
            </a:r>
            <a:br>
              <a:rPr lang="en-US"/>
            </a:br>
            <a:r>
              <a:rPr lang="en-US"/>
              <a:t>[1926.1050 – .1060]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6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Z</a:t>
            </a:r>
          </a:p>
        </p:txBody>
      </p:sp>
      <p:pic>
        <p:nvPicPr>
          <p:cNvPr id="7" name="Picture 2" descr="Chart of the most frequently cited standards for subpart Z" title="Subpart Z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22718"/>
            <a:ext cx="9153525" cy="45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 &amp; Hazardous Substances</a:t>
            </a:r>
            <a:br>
              <a:rPr lang="en-US"/>
            </a:br>
            <a:r>
              <a:rPr lang="en-US"/>
              <a:t>[1926.1100 – .1152]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AA</a:t>
            </a:r>
          </a:p>
        </p:txBody>
      </p:sp>
      <p:pic>
        <p:nvPicPr>
          <p:cNvPr id="7" name="Picture 2" descr="Chart of the most frequently cited standards for subpart AA" title="Subpart AA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2719"/>
            <a:ext cx="8610600" cy="46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Confined Space in Construction </a:t>
            </a:r>
            <a:br>
              <a:rPr lang="en-US"/>
            </a:br>
            <a:r>
              <a:rPr lang="en-US"/>
              <a:t>[1926.1200 – .1212]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7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CC</a:t>
            </a:r>
          </a:p>
        </p:txBody>
      </p:sp>
      <p:pic>
        <p:nvPicPr>
          <p:cNvPr id="7" name="Picture 2" descr="Chart of the most frequently cited standards for subpart CC" title="Subpart CC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2718"/>
            <a:ext cx="8305800" cy="45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Cranes and Derricks in Construction </a:t>
            </a:r>
            <a:br>
              <a:rPr lang="en-US"/>
            </a:br>
            <a:r>
              <a:rPr lang="en-US"/>
              <a:t>[1926.1400 – .1442]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</a:t>
            </a:r>
          </a:p>
        </p:txBody>
      </p:sp>
      <p:pic>
        <p:nvPicPr>
          <p:cNvPr id="1026" name="Picture 2" descr="Chart of the most frequently cited standards for subpart C." title="Subpart C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2222718"/>
            <a:ext cx="7883236" cy="44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&amp; Health Provisions</a:t>
            </a:r>
            <a:br>
              <a:rPr lang="en-US" dirty="0"/>
            </a:br>
            <a:r>
              <a:rPr lang="en-US" dirty="0"/>
              <a:t>[1926.20 – .35]</a:t>
            </a:r>
          </a:p>
        </p:txBody>
      </p:sp>
    </p:spTree>
    <p:extLst>
      <p:ext uri="{BB962C8B-B14F-4D97-AF65-F5344CB8AC3E}">
        <p14:creationId xmlns:p14="http://schemas.microsoft.com/office/powerpoint/2010/main" val="4205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D</a:t>
            </a:r>
          </a:p>
        </p:txBody>
      </p:sp>
      <p:pic>
        <p:nvPicPr>
          <p:cNvPr id="3074" name="Picture 2" descr="Chart of the most frequently cited standards for subpart D" title="Subpart D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22718"/>
            <a:ext cx="8782050" cy="46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Occupational Health &amp; Environmental Controls [1926.50 – .66]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E</a:t>
            </a:r>
          </a:p>
        </p:txBody>
      </p:sp>
      <p:pic>
        <p:nvPicPr>
          <p:cNvPr id="4098" name="Picture 2" descr="Chart of the most frequently cited standards for subpart E." title="Subpart E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222719"/>
            <a:ext cx="8534401" cy="46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 descr="Chart showing the most frequently cited standards for Personal Protective &amp;  Life Saving Equipment 1926.95 - .107" title="Personal Protective &amp;  Life Saving Equipment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Protective &amp;  Life Saving Equipment [1926.95 – .107]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F</a:t>
            </a:r>
          </a:p>
        </p:txBody>
      </p:sp>
      <p:pic>
        <p:nvPicPr>
          <p:cNvPr id="1026" name="Picture 2" descr="Chart showing the most frequently cited standards for subpart F" title="Subpart F most frequently cit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22717"/>
            <a:ext cx="7667625" cy="45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Protection &amp; Prevention</a:t>
            </a:r>
            <a:br>
              <a:rPr lang="en-US"/>
            </a:br>
            <a:r>
              <a:rPr lang="en-US"/>
              <a:t>[1926.150 – .159]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G</a:t>
            </a:r>
          </a:p>
        </p:txBody>
      </p:sp>
      <p:pic>
        <p:nvPicPr>
          <p:cNvPr id="7" name="Picture 2" descr="Chart of the most frequently cited standards for subpart G" title="Subpart G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2719"/>
            <a:ext cx="8267700" cy="47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 descr="Chart showing " title="Signs, Signals &amp; Barricades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Signs, Signals &amp; Barricades </a:t>
            </a:r>
            <a:br>
              <a:rPr lang="en-US" dirty="0"/>
            </a:br>
            <a:r>
              <a:rPr lang="en-US" dirty="0"/>
              <a:t>[1926.200 – .203]</a:t>
            </a:r>
          </a:p>
        </p:txBody>
      </p:sp>
    </p:spTree>
    <p:extLst>
      <p:ext uri="{BB962C8B-B14F-4D97-AF65-F5344CB8AC3E}">
        <p14:creationId xmlns:p14="http://schemas.microsoft.com/office/powerpoint/2010/main" val="349857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H</a:t>
            </a:r>
          </a:p>
        </p:txBody>
      </p:sp>
      <p:pic>
        <p:nvPicPr>
          <p:cNvPr id="2050" name="Picture 2" descr="Chart showing the most frequently cited standards for subpart H" title="Subpart H most frequently cit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27564"/>
            <a:ext cx="7315200" cy="4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 descr="Chart showing most frequently cited standards for materials handling, storage, use and disposal 1926.250 - .252" title="Material handling, storage, use and disposal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Handling,  Storage, Use &amp; Disposal </a:t>
            </a:r>
            <a:br>
              <a:rPr lang="en-US" dirty="0"/>
            </a:br>
            <a:r>
              <a:rPr lang="en-US" dirty="0"/>
              <a:t>[1926.250 – .252]</a:t>
            </a:r>
          </a:p>
        </p:txBody>
      </p:sp>
    </p:spTree>
    <p:extLst>
      <p:ext uri="{BB962C8B-B14F-4D97-AF65-F5344CB8AC3E}">
        <p14:creationId xmlns:p14="http://schemas.microsoft.com/office/powerpoint/2010/main" val="40348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I</a:t>
            </a:r>
          </a:p>
        </p:txBody>
      </p:sp>
      <p:pic>
        <p:nvPicPr>
          <p:cNvPr id="7" name="Picture 2" descr="Chart of the most frequently cited standards for subpart I" title="Subpart I most frequently cited standa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2719"/>
            <a:ext cx="7899400" cy="46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- Hand &amp; Power</a:t>
            </a:r>
            <a:br>
              <a:rPr lang="en-US"/>
            </a:br>
            <a:r>
              <a:rPr lang="en-US"/>
              <a:t>[1926.300 – .307]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42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78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Default Design</vt:lpstr>
      <vt:lpstr>Most Frequently Cited Serious Violations</vt:lpstr>
      <vt:lpstr>Most Frequently Cited Serious Violations in Construction FY 2021</vt:lpstr>
      <vt:lpstr>General Safety &amp; Health Provisions [1926.20 – .35]</vt:lpstr>
      <vt:lpstr>Occupational Health &amp; Environmental Controls [1926.50 – .66]</vt:lpstr>
      <vt:lpstr>Personal Protective &amp;  Life Saving Equipment [1926.95 – .107]</vt:lpstr>
      <vt:lpstr>Fire Protection &amp; Prevention [1926.150 – .159]</vt:lpstr>
      <vt:lpstr>Signs, Signals &amp; Barricades  [1926.200 – .203]</vt:lpstr>
      <vt:lpstr>Materials Handling,  Storage, Use &amp; Disposal  [1926.250 – .252]</vt:lpstr>
      <vt:lpstr>Tools - Hand &amp; Power [1926.300 – .307]</vt:lpstr>
      <vt:lpstr>Welding &amp; Cutting [1926.350 -.354]</vt:lpstr>
      <vt:lpstr>Electrical  [1926.400 – .449]</vt:lpstr>
      <vt:lpstr>Scaffolds  [1926.450 – .454]</vt:lpstr>
      <vt:lpstr>Fall Protection  [1926.500 – .503]</vt:lpstr>
      <vt:lpstr>Helicopters, Hoists, Elevators, &amp; Conveyors [1926.550 – .556]</vt:lpstr>
      <vt:lpstr>Motor Vehicles, Mechanized Equipment, &amp; Marine Operations [1926.600 – .606]</vt:lpstr>
      <vt:lpstr>Excavations [1926.650 – .652]</vt:lpstr>
      <vt:lpstr>Concrete &amp; Masonry Construction [1926.700 – .706]</vt:lpstr>
      <vt:lpstr>Steel Erection [1926.750  – .761]</vt:lpstr>
      <vt:lpstr>Demolition [1926.850 – .860]</vt:lpstr>
      <vt:lpstr>Electrical Power Transmission &amp; Distribution [1926.950 – .968]</vt:lpstr>
      <vt:lpstr>Stairways &amp; Ladders [1926.1050 – .1060]</vt:lpstr>
      <vt:lpstr>Toxic &amp; Hazardous Substances [1926.1100 – .1152]</vt:lpstr>
      <vt:lpstr>Confined Space in Construction  [1926.1200 – .1212]</vt:lpstr>
      <vt:lpstr>Cranes and Derricks in Construction  [1926.1400 – .1442]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2021-12-08T13:51:00Z</dcterms:created>
  <dcterms:modified xsi:type="dcterms:W3CDTF">2021-12-09T17:56:00Z</dcterms:modified>
</cp:coreProperties>
</file>