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9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20" r:id="rId20"/>
    <p:sldId id="312" r:id="rId21"/>
    <p:sldId id="313" r:id="rId22"/>
    <p:sldId id="315" r:id="rId23"/>
    <p:sldId id="316" r:id="rId24"/>
    <p:sldId id="317" r:id="rId25"/>
    <p:sldId id="318" r:id="rId26"/>
  </p:sldIdLst>
  <p:sldSz cx="12192000" cy="68580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82C83"/>
    <a:srgbClr val="FF99FF"/>
    <a:srgbClr val="182E67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6" autoAdjust="0"/>
    <p:restoredTop sz="95847" autoAdjust="0"/>
  </p:normalViewPr>
  <p:slideViewPr>
    <p:cSldViewPr>
      <p:cViewPr varScale="1">
        <p:scale>
          <a:sx n="78" d="100"/>
          <a:sy n="78" d="100"/>
        </p:scale>
        <p:origin x="61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93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18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F29C1-87F2-4AC7-A9DA-3CEE795C97F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78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17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93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0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191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gradFill rotWithShape="1">
          <a:gsLst>
            <a:gs pos="40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9083" y="914400"/>
            <a:ext cx="5606517" cy="1266624"/>
          </a:xfrm>
        </p:spPr>
        <p:txBody>
          <a:bodyPr>
            <a:noAutofit/>
          </a:bodyPr>
          <a:lstStyle>
            <a:lvl1pPr algn="r">
              <a:defRPr sz="3600" b="1" baseline="0">
                <a:solidFill>
                  <a:srgbClr val="0070C0"/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Most Frequently Cited Violations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16915" y="5486400"/>
            <a:ext cx="5268685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70C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OSHA Federal Standards</a:t>
            </a:r>
          </a:p>
          <a:p>
            <a:pPr lvl="0"/>
            <a:r>
              <a:rPr lang="en-US" dirty="0"/>
              <a:t>October 1, 2019 – September 30, 2020</a:t>
            </a:r>
          </a:p>
        </p:txBody>
      </p:sp>
    </p:spTree>
    <p:extLst>
      <p:ext uri="{BB962C8B-B14F-4D97-AF65-F5344CB8AC3E}">
        <p14:creationId xmlns:p14="http://schemas.microsoft.com/office/powerpoint/2010/main" val="1636369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032000" y="3733800"/>
            <a:ext cx="8128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636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1"/>
            <a:ext cx="10972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70C0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32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9350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59112"/>
            <a:ext cx="5386917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41935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059112"/>
            <a:ext cx="5389033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0424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37B6F6-7BD1-8A4C-9236-10E89A1C01D6}"/>
              </a:ext>
            </a:extLst>
          </p:cNvPr>
          <p:cNvSpPr/>
          <p:nvPr userDrawn="1"/>
        </p:nvSpPr>
        <p:spPr>
          <a:xfrm>
            <a:off x="8991600" y="6019800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3287" y="1305154"/>
            <a:ext cx="7372350" cy="166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9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1000" y="6172200"/>
            <a:ext cx="2489200" cy="4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2209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2377-1800-4CC5-9036-F2723C6C6B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9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icture of a welder standing on a ladder." title="Pictur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889" y="0"/>
            <a:ext cx="608482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SHA Logo" descr="OSHA Logo&#10;&#10;Image of the OSHA log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0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"/>
          <p:cNvSpPr>
            <a:spLocks noGrp="1"/>
          </p:cNvSpPr>
          <p:nvPr>
            <p:ph type="ctrTitle"/>
          </p:nvPr>
        </p:nvSpPr>
        <p:spPr>
          <a:xfrm>
            <a:off x="6178550" y="914400"/>
            <a:ext cx="5607050" cy="12668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Most Frequently Cited Serious Violations</a:t>
            </a:r>
          </a:p>
        </p:txBody>
      </p:sp>
      <p:sp>
        <p:nvSpPr>
          <p:cNvPr id="6" name="Subtitle"/>
          <p:cNvSpPr txBox="1"/>
          <p:nvPr/>
        </p:nvSpPr>
        <p:spPr>
          <a:xfrm>
            <a:off x="6781800" y="2644676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Construction Industry FY2024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OSHA Federal Standards</a:t>
            </a:r>
          </a:p>
          <a:p>
            <a:r>
              <a:rPr lang="en-US" dirty="0">
                <a:solidFill>
                  <a:schemeClr val="bg1"/>
                </a:solidFill>
              </a:rPr>
              <a:t>October 1, 2023 – September 30, 2024</a:t>
            </a:r>
          </a:p>
        </p:txBody>
      </p:sp>
    </p:spTree>
    <p:extLst>
      <p:ext uri="{BB962C8B-B14F-4D97-AF65-F5344CB8AC3E}">
        <p14:creationId xmlns:p14="http://schemas.microsoft.com/office/powerpoint/2010/main" val="280870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F815B5-BD57-3509-0B45-8E0990CA1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296" y="2222720"/>
            <a:ext cx="7590504" cy="363176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Welding &amp; Cutting</a:t>
            </a:r>
            <a:br>
              <a:rPr lang="en-US" dirty="0"/>
            </a:br>
            <a:r>
              <a:rPr lang="en-US" dirty="0"/>
              <a:t>[1926.350 -.354]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J</a:t>
            </a:r>
          </a:p>
        </p:txBody>
      </p:sp>
    </p:spTree>
    <p:extLst>
      <p:ext uri="{BB962C8B-B14F-4D97-AF65-F5344CB8AC3E}">
        <p14:creationId xmlns:p14="http://schemas.microsoft.com/office/powerpoint/2010/main" val="1888203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AE6BDD-7048-207A-37CC-B9266AFA9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0866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</a:t>
            </a:r>
            <a:br>
              <a:rPr lang="en-US" dirty="0"/>
            </a:br>
            <a:r>
              <a:rPr lang="en-US" dirty="0"/>
              <a:t>[1926.400 – .449]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K</a:t>
            </a:r>
          </a:p>
        </p:txBody>
      </p:sp>
    </p:spTree>
    <p:extLst>
      <p:ext uri="{BB962C8B-B14F-4D97-AF65-F5344CB8AC3E}">
        <p14:creationId xmlns:p14="http://schemas.microsoft.com/office/powerpoint/2010/main" val="2970196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1D5049-C38B-1613-17CA-FEA947CE0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20"/>
            <a:ext cx="7315200" cy="363176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Scaffolds </a:t>
            </a:r>
            <a:br>
              <a:rPr lang="en-US"/>
            </a:br>
            <a:r>
              <a:rPr lang="en-US"/>
              <a:t>[1926.450 – .454]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L</a:t>
            </a:r>
          </a:p>
        </p:txBody>
      </p:sp>
    </p:spTree>
    <p:extLst>
      <p:ext uri="{BB962C8B-B14F-4D97-AF65-F5344CB8AC3E}">
        <p14:creationId xmlns:p14="http://schemas.microsoft.com/office/powerpoint/2010/main" val="1233406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CDD83D-5CC6-84D1-763E-A47AB9847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2390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Fall Protection </a:t>
            </a:r>
            <a:br>
              <a:rPr lang="en-US"/>
            </a:br>
            <a:r>
              <a:rPr lang="en-US"/>
              <a:t>[1926.500 – .503]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M</a:t>
            </a:r>
          </a:p>
        </p:txBody>
      </p:sp>
    </p:spTree>
    <p:extLst>
      <p:ext uri="{BB962C8B-B14F-4D97-AF65-F5344CB8AC3E}">
        <p14:creationId xmlns:p14="http://schemas.microsoft.com/office/powerpoint/2010/main" val="3426977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BA28D6-5BBE-AADF-7079-1BE048941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1" y="2222718"/>
            <a:ext cx="7595418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Helicopters, Hoists, Elevators, &amp; Conveyors [1926.550 – .556]</a:t>
            </a:r>
          </a:p>
        </p:txBody>
      </p:sp>
      <p:sp>
        <p:nvSpPr>
          <p:cNvPr id="7" name="TextBox 6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N</a:t>
            </a:r>
          </a:p>
        </p:txBody>
      </p:sp>
    </p:spTree>
    <p:extLst>
      <p:ext uri="{BB962C8B-B14F-4D97-AF65-F5344CB8AC3E}">
        <p14:creationId xmlns:p14="http://schemas.microsoft.com/office/powerpoint/2010/main" val="1235817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DE6041-32C5-EB0A-9874-C4C5C8DB5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522" y="2222719"/>
            <a:ext cx="8131278" cy="3631763"/>
          </a:xfrm>
          <a:prstGeom prst="rect">
            <a:avLst/>
          </a:prstGeom>
        </p:spPr>
      </p:pic>
      <p:sp>
        <p:nvSpPr>
          <p:cNvPr id="4" name="Title 3" descr="Chart showing most frequently cited standards for Motor Vehicles, Mechanized Equipment, &amp; Marine Operations 1926.600 - 606" title="Motor vehicles, mechanized equipment and marine operations chart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 Vehicles, Mechanized Equipment, &amp; Marine Operations</a:t>
            </a:r>
            <a:br>
              <a:rPr lang="en-US" dirty="0"/>
            </a:br>
            <a:r>
              <a:rPr lang="en-US" dirty="0"/>
              <a:t>[1926.600 – .606]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O</a:t>
            </a:r>
          </a:p>
        </p:txBody>
      </p:sp>
    </p:spTree>
    <p:extLst>
      <p:ext uri="{BB962C8B-B14F-4D97-AF65-F5344CB8AC3E}">
        <p14:creationId xmlns:p14="http://schemas.microsoft.com/office/powerpoint/2010/main" val="3255394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82BAA11-E6FE-5ADE-4BAB-E7D77B19A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9"/>
            <a:ext cx="8229600" cy="36317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Excavations</a:t>
            </a:r>
            <a:br>
              <a:rPr lang="en-US"/>
            </a:br>
            <a:r>
              <a:rPr lang="en-US"/>
              <a:t>[1926.650 – .652]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4" name="TextBox 3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P</a:t>
            </a:r>
          </a:p>
        </p:txBody>
      </p:sp>
    </p:spTree>
    <p:extLst>
      <p:ext uri="{BB962C8B-B14F-4D97-AF65-F5344CB8AC3E}">
        <p14:creationId xmlns:p14="http://schemas.microsoft.com/office/powerpoint/2010/main" val="288659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&amp; Masonry Construction</a:t>
            </a:r>
            <a:br>
              <a:rPr lang="en-US" dirty="0"/>
            </a:br>
            <a:r>
              <a:rPr lang="en-US" dirty="0"/>
              <a:t>[1926.700 – .706]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Q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757E9D-822F-FBA8-FD59-259AE81E5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6934200" cy="363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679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Steel Erection</a:t>
            </a:r>
            <a:br>
              <a:rPr lang="en-US"/>
            </a:br>
            <a:r>
              <a:rPr lang="en-US"/>
              <a:t>[1926.750  – .761]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FC8864-3DC7-95B0-FDC2-35911BE9A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222719"/>
            <a:ext cx="7391400" cy="363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46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FY22 MFC chart for Underground Construction, Caissons, Cofferdams, &amp; Compressed Air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Underground Construction, Caissons, Cofferdams, &amp; Compressed Air </a:t>
            </a:r>
            <a:br>
              <a:rPr lang="en-US" dirty="0"/>
            </a:br>
            <a:r>
              <a:rPr lang="en-US" dirty="0"/>
              <a:t>[1926.800 – .804]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FF18B5-88EF-2FAD-3521-793DCA716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563" y="2222719"/>
            <a:ext cx="7600837" cy="363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3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965CEE-8A00-CA3C-202F-A2190C316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015" y="2222719"/>
            <a:ext cx="7916985" cy="39494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Frequently Cited Serious Violations in Construction FY 2024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1926 Overall MFC</a:t>
            </a:r>
          </a:p>
        </p:txBody>
      </p:sp>
    </p:spTree>
    <p:extLst>
      <p:ext uri="{BB962C8B-B14F-4D97-AF65-F5344CB8AC3E}">
        <p14:creationId xmlns:p14="http://schemas.microsoft.com/office/powerpoint/2010/main" val="3487344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668FC91-0572-BEEE-3813-3DEA4FE40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1" y="2222719"/>
            <a:ext cx="7553034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Demolition</a:t>
            </a:r>
            <a:br>
              <a:rPr lang="en-US"/>
            </a:br>
            <a:r>
              <a:rPr lang="en-US"/>
              <a:t>[1926.850 – .860]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T</a:t>
            </a:r>
          </a:p>
        </p:txBody>
      </p:sp>
    </p:spTree>
    <p:extLst>
      <p:ext uri="{BB962C8B-B14F-4D97-AF65-F5344CB8AC3E}">
        <p14:creationId xmlns:p14="http://schemas.microsoft.com/office/powerpoint/2010/main" val="978224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FY22 MFC chart for Electrical Power Transmission &amp; Distribu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Power Transmission &amp; Distribution</a:t>
            </a:r>
            <a:br>
              <a:rPr lang="en-US" dirty="0"/>
            </a:br>
            <a:r>
              <a:rPr lang="en-US" dirty="0"/>
              <a:t>[1926.950 – .968]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4F2208-C128-DE59-7F54-5DE61712E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006" y="2146518"/>
            <a:ext cx="7374194" cy="372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61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D4AE04-04D3-50A2-4BEC-C9CEF76E8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22719"/>
            <a:ext cx="7696200" cy="3631763"/>
          </a:xfrm>
          <a:prstGeom prst="rect">
            <a:avLst/>
          </a:prstGeom>
        </p:spPr>
      </p:pic>
      <p:sp>
        <p:nvSpPr>
          <p:cNvPr id="4" name="Title 3" descr="FY22 MFC chart for Stairways &amp; Ladder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Stairways &amp; Ladders</a:t>
            </a:r>
            <a:br>
              <a:rPr lang="en-US" dirty="0"/>
            </a:br>
            <a:r>
              <a:rPr lang="en-US" dirty="0"/>
              <a:t>[1926.1050 – .1060]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X</a:t>
            </a:r>
          </a:p>
        </p:txBody>
      </p:sp>
    </p:spTree>
    <p:extLst>
      <p:ext uri="{BB962C8B-B14F-4D97-AF65-F5344CB8AC3E}">
        <p14:creationId xmlns:p14="http://schemas.microsoft.com/office/powerpoint/2010/main" val="2787969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EF0E10-4562-DBD2-37FF-554CE754D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8229600" cy="3631763"/>
          </a:xfrm>
          <a:prstGeom prst="rect">
            <a:avLst/>
          </a:prstGeom>
        </p:spPr>
      </p:pic>
      <p:sp>
        <p:nvSpPr>
          <p:cNvPr id="4" name="Title 3" descr="FY22 MFC chart for Toxic &amp; Hazardous Substance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 &amp; Hazardous Substances</a:t>
            </a:r>
            <a:br>
              <a:rPr lang="en-US" dirty="0"/>
            </a:br>
            <a:r>
              <a:rPr lang="en-US" dirty="0"/>
              <a:t>[1926.1100 – .1152]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Z</a:t>
            </a:r>
          </a:p>
        </p:txBody>
      </p:sp>
    </p:spTree>
    <p:extLst>
      <p:ext uri="{BB962C8B-B14F-4D97-AF65-F5344CB8AC3E}">
        <p14:creationId xmlns:p14="http://schemas.microsoft.com/office/powerpoint/2010/main" val="3614383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8CAB00-7038-AC73-9CFA-608F1A139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7857835" cy="3631763"/>
          </a:xfrm>
          <a:prstGeom prst="rect">
            <a:avLst/>
          </a:prstGeom>
        </p:spPr>
      </p:pic>
      <p:sp>
        <p:nvSpPr>
          <p:cNvPr id="4" name="Title 3" descr="FY22 MFC chart for Confined Space in Construction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Confined Space in Construction </a:t>
            </a:r>
            <a:br>
              <a:rPr lang="en-US" dirty="0"/>
            </a:br>
            <a:r>
              <a:rPr lang="en-US" dirty="0"/>
              <a:t>[1926.1200 – .1212]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AA</a:t>
            </a:r>
          </a:p>
        </p:txBody>
      </p:sp>
    </p:spTree>
    <p:extLst>
      <p:ext uri="{BB962C8B-B14F-4D97-AF65-F5344CB8AC3E}">
        <p14:creationId xmlns:p14="http://schemas.microsoft.com/office/powerpoint/2010/main" val="2733178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B4FF45B-B53A-A1F2-80F3-9F9F1CB74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22719"/>
            <a:ext cx="8229600" cy="3631763"/>
          </a:xfrm>
          <a:prstGeom prst="rect">
            <a:avLst/>
          </a:prstGeom>
        </p:spPr>
      </p:pic>
      <p:sp>
        <p:nvSpPr>
          <p:cNvPr id="4" name="Title 3" descr="FY22 MFC chart for Cranes and Derricks in Construction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Cranes and Derricks in Construction </a:t>
            </a:r>
            <a:br>
              <a:rPr lang="en-US" dirty="0"/>
            </a:br>
            <a:r>
              <a:rPr lang="en-US" dirty="0"/>
              <a:t>[1926.1400 – .1442]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CC</a:t>
            </a:r>
          </a:p>
        </p:txBody>
      </p:sp>
    </p:spTree>
    <p:extLst>
      <p:ext uri="{BB962C8B-B14F-4D97-AF65-F5344CB8AC3E}">
        <p14:creationId xmlns:p14="http://schemas.microsoft.com/office/powerpoint/2010/main" val="403160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D5B778-76C1-6487-90EF-366A48EE9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9"/>
            <a:ext cx="7772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Safety &amp; Health Provisions</a:t>
            </a:r>
            <a:br>
              <a:rPr lang="en-US" dirty="0"/>
            </a:br>
            <a:r>
              <a:rPr lang="en-US" dirty="0"/>
              <a:t>[1926.20 – .35]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3" name="TextBox 2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C</a:t>
            </a:r>
          </a:p>
        </p:txBody>
      </p:sp>
    </p:spTree>
    <p:extLst>
      <p:ext uri="{BB962C8B-B14F-4D97-AF65-F5344CB8AC3E}">
        <p14:creationId xmlns:p14="http://schemas.microsoft.com/office/powerpoint/2010/main" val="42056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FC82FB2-A903-E61D-0359-2B1980DE3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75438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Occupational Health &amp; Environmental Controls [1926.50 – .66]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D</a:t>
            </a:r>
          </a:p>
        </p:txBody>
      </p:sp>
    </p:spTree>
    <p:extLst>
      <p:ext uri="{BB962C8B-B14F-4D97-AF65-F5344CB8AC3E}">
        <p14:creationId xmlns:p14="http://schemas.microsoft.com/office/powerpoint/2010/main" val="152984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303642-32ED-4BE0-B409-8905BB05F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620000" cy="3631763"/>
          </a:xfrm>
          <a:prstGeom prst="rect">
            <a:avLst/>
          </a:prstGeom>
        </p:spPr>
      </p:pic>
      <p:sp>
        <p:nvSpPr>
          <p:cNvPr id="4" name="Title 3" descr="Chart showing the most frequently cited standards for Personal Protective &amp;  Life Saving Equipment 1926.95 - .107" title="Personal Protective &amp;  Life Saving Equipment chart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Protective &amp;  Life Saving Equipment [1926.95 – .107]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E</a:t>
            </a:r>
          </a:p>
        </p:txBody>
      </p:sp>
    </p:spTree>
    <p:extLst>
      <p:ext uri="{BB962C8B-B14F-4D97-AF65-F5344CB8AC3E}">
        <p14:creationId xmlns:p14="http://schemas.microsoft.com/office/powerpoint/2010/main" val="149481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Protection &amp; Prevention</a:t>
            </a:r>
            <a:br>
              <a:rPr lang="en-US" dirty="0"/>
            </a:br>
            <a:r>
              <a:rPr lang="en-US" dirty="0"/>
              <a:t>[1926.150 – .159]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F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932025-C7FE-3FDF-E99D-A5CDDF2A9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222719"/>
            <a:ext cx="7010400" cy="363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8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497335-4E6D-7067-5B79-9DBB56587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222719"/>
            <a:ext cx="7467600" cy="3631763"/>
          </a:xfrm>
          <a:prstGeom prst="rect">
            <a:avLst/>
          </a:prstGeom>
        </p:spPr>
      </p:pic>
      <p:sp>
        <p:nvSpPr>
          <p:cNvPr id="4" name="Title 3" descr="FY22 MFC chart for Signs, Signals &amp; Barricades &#10;&#10;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Signs, Signals &amp; Barricades </a:t>
            </a:r>
            <a:br>
              <a:rPr lang="en-US" dirty="0"/>
            </a:br>
            <a:r>
              <a:rPr lang="en-US" dirty="0"/>
              <a:t>[1926.200 – .203]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G</a:t>
            </a:r>
          </a:p>
        </p:txBody>
      </p:sp>
    </p:spTree>
    <p:extLst>
      <p:ext uri="{BB962C8B-B14F-4D97-AF65-F5344CB8AC3E}">
        <p14:creationId xmlns:p14="http://schemas.microsoft.com/office/powerpoint/2010/main" val="349857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E65156-C63C-0750-938E-137124F1E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829" y="2222719"/>
            <a:ext cx="8296571" cy="3631763"/>
          </a:xfrm>
          <a:prstGeom prst="rect">
            <a:avLst/>
          </a:prstGeom>
        </p:spPr>
      </p:pic>
      <p:sp>
        <p:nvSpPr>
          <p:cNvPr id="4" name="Title 3" descr="Chart showing most frequently cited standards for materials handling, storage, use and disposal 1926.250 - .252" title="Material handling, storage, use and disposal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 Handling,  Storage, Use &amp; Disposal </a:t>
            </a:r>
            <a:br>
              <a:rPr lang="en-US" dirty="0"/>
            </a:br>
            <a:r>
              <a:rPr lang="en-US" dirty="0"/>
              <a:t>[1926.250 – .252]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H</a:t>
            </a:r>
          </a:p>
        </p:txBody>
      </p:sp>
    </p:spTree>
    <p:extLst>
      <p:ext uri="{BB962C8B-B14F-4D97-AF65-F5344CB8AC3E}">
        <p14:creationId xmlns:p14="http://schemas.microsoft.com/office/powerpoint/2010/main" val="4034891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9066E3-C40D-6F56-FA80-4BD8F4DB4D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30" y="2222718"/>
            <a:ext cx="852517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- Hand &amp; Power</a:t>
            </a:r>
            <a:br>
              <a:rPr lang="en-US" dirty="0"/>
            </a:br>
            <a:r>
              <a:rPr lang="en-US" dirty="0"/>
              <a:t>[1926.300 – .307]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I</a:t>
            </a:r>
          </a:p>
        </p:txBody>
      </p:sp>
    </p:spTree>
    <p:extLst>
      <p:ext uri="{BB962C8B-B14F-4D97-AF65-F5344CB8AC3E}">
        <p14:creationId xmlns:p14="http://schemas.microsoft.com/office/powerpoint/2010/main" val="25093422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9C339AC920C749A9F47AC22F54AB1A" ma:contentTypeVersion="15" ma:contentTypeDescription="Create a new document." ma:contentTypeScope="" ma:versionID="a10cc405e957f32f9ec943d95b2e1437">
  <xsd:schema xmlns:xsd="http://www.w3.org/2001/XMLSchema" xmlns:xs="http://www.w3.org/2001/XMLSchema" xmlns:p="http://schemas.microsoft.com/office/2006/metadata/properties" xmlns:ns2="cadc007c-f2b4-404f-b3f0-b9a2d404a87f" xmlns:ns3="c8ec76ce-30af-4afe-ade8-02412ee560ee" targetNamespace="http://schemas.microsoft.com/office/2006/metadata/properties" ma:root="true" ma:fieldsID="43d6eb4a9f96adf2c1de006d684697b0" ns2:_="" ns3:_="">
    <xsd:import namespace="cadc007c-f2b4-404f-b3f0-b9a2d404a87f"/>
    <xsd:import namespace="c8ec76ce-30af-4afe-ade8-02412ee560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c007c-f2b4-404f-b3f0-b9a2d404a8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76ce-30af-4afe-ade8-02412ee560e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5a32fe6-022d-46cc-984c-22229befac3a}" ma:internalName="TaxCatchAll" ma:showField="CatchAllData" ma:web="c8ec76ce-30af-4afe-ade8-02412ee560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ec76ce-30af-4afe-ade8-02412ee560ee" xsi:nil="true"/>
    <lcf76f155ced4ddcb4097134ff3c332f xmlns="cadc007c-f2b4-404f-b3f0-b9a2d404a8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BA11BD-247F-4990-B635-E3430154FE53}"/>
</file>

<file path=customXml/itemProps2.xml><?xml version="1.0" encoding="utf-8"?>
<ds:datastoreItem xmlns:ds="http://schemas.openxmlformats.org/officeDocument/2006/customXml" ds:itemID="{74227117-B653-419C-ADDB-9894331822EE}"/>
</file>

<file path=customXml/itemProps3.xml><?xml version="1.0" encoding="utf-8"?>
<ds:datastoreItem xmlns:ds="http://schemas.openxmlformats.org/officeDocument/2006/customXml" ds:itemID="{E136502E-E905-4C3E-AC88-F486164C371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Widescreen</PresentationFormat>
  <Paragraphs>82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Default Design</vt:lpstr>
      <vt:lpstr>Most Frequently Cited Serious Violations</vt:lpstr>
      <vt:lpstr>Most Frequently Cited Serious Violations in Construction FY 2024</vt:lpstr>
      <vt:lpstr>General Safety &amp; Health Provisions [1926.20 – .35]</vt:lpstr>
      <vt:lpstr>Occupational Health &amp; Environmental Controls [1926.50 – .66]</vt:lpstr>
      <vt:lpstr>Personal Protective &amp;  Life Saving Equipment [1926.95 – .107]</vt:lpstr>
      <vt:lpstr>Fire Protection &amp; Prevention [1926.150 – .159]</vt:lpstr>
      <vt:lpstr>Signs, Signals &amp; Barricades  [1926.200 – .203]</vt:lpstr>
      <vt:lpstr>Materials Handling,  Storage, Use &amp; Disposal  [1926.250 – .252]</vt:lpstr>
      <vt:lpstr>Tools - Hand &amp; Power [1926.300 – .307]</vt:lpstr>
      <vt:lpstr>Welding &amp; Cutting [1926.350 -.354]</vt:lpstr>
      <vt:lpstr>Electrical  [1926.400 – .449]</vt:lpstr>
      <vt:lpstr>Scaffolds  [1926.450 – .454]</vt:lpstr>
      <vt:lpstr>Fall Protection  [1926.500 – .503]</vt:lpstr>
      <vt:lpstr>Helicopters, Hoists, Elevators, &amp; Conveyors [1926.550 – .556]</vt:lpstr>
      <vt:lpstr>Motor Vehicles, Mechanized Equipment, &amp; Marine Operations [1926.600 – .606]</vt:lpstr>
      <vt:lpstr>Excavations [1926.650 – .652]</vt:lpstr>
      <vt:lpstr>Concrete &amp; Masonry Construction [1926.700 – .706]</vt:lpstr>
      <vt:lpstr>Steel Erection [1926.750  – .761]</vt:lpstr>
      <vt:lpstr>Underground Construction, Caissons, Cofferdams, &amp; Compressed Air  [1926.800 – .804]</vt:lpstr>
      <vt:lpstr>Demolition [1926.850 – .860]</vt:lpstr>
      <vt:lpstr>Electrical Power Transmission &amp; Distribution [1926.950 – .968]</vt:lpstr>
      <vt:lpstr>Stairways &amp; Ladders [1926.1050 – .1060]</vt:lpstr>
      <vt:lpstr>Toxic &amp; Hazardous Substances [1926.1100 – .1152]</vt:lpstr>
      <vt:lpstr>Confined Space in Construction  [1926.1200 – .1212]</vt:lpstr>
      <vt:lpstr>Cranes and Derricks in Construction  [1926.1400 – .1442]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2021-12-08T13:51:00Z</dcterms:created>
  <dcterms:modified xsi:type="dcterms:W3CDTF">2024-11-20T14:55:46Z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0x010100D59C339AC920C749A9F47AC22F54AB1A</vt:lpwstr>
  </property>
</Properties>
</file>