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95" r:id="rId2"/>
    <p:sldId id="294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4" r:id="rId21"/>
    <p:sldId id="313" r:id="rId22"/>
  </p:sldIdLst>
  <p:sldSz cx="12192000" cy="6858000"/>
  <p:notesSz cx="9296400" cy="7010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182C83"/>
    <a:srgbClr val="FF99FF"/>
    <a:srgbClr val="182E6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4"/>
    <p:restoredTop sz="94633"/>
  </p:normalViewPr>
  <p:slideViewPr>
    <p:cSldViewPr>
      <p:cViewPr varScale="1">
        <p:scale>
          <a:sx n="83" d="100"/>
          <a:sy n="83" d="100"/>
        </p:scale>
        <p:origin x="811" y="6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24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smtClean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52425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13C6CAE-4051-C34E-A340-EB220B6B11FD}" type="datetimeFigureOut">
              <a:rPr lang="en-US"/>
              <a:pPr/>
              <a:t>12/9/2021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7975"/>
            <a:ext cx="4029075" cy="3524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smtClean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738" y="6657975"/>
            <a:ext cx="4029075" cy="352425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D1BCEBE-1593-4A43-ABCB-ABC045DA94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788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24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hangingPunct="1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2425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6D02FF1-666A-534A-8814-EE75650F9943}" type="datetimeFigureOut">
              <a:rPr lang="en-US"/>
              <a:pPr/>
              <a:t>12/9/2021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73438"/>
            <a:ext cx="7435850" cy="2760662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7975"/>
            <a:ext cx="4029075" cy="3524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hangingPunct="1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7975"/>
            <a:ext cx="4029075" cy="352425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BE2779E-D1FA-B94E-B00B-BB69D64E60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347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F29C1-87F2-4AC7-A9DA-3CEE795C97F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714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10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bg>
      <p:bgPr>
        <a:gradFill rotWithShape="1">
          <a:gsLst>
            <a:gs pos="42000">
              <a:srgbClr val="0070C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79083" y="914400"/>
            <a:ext cx="5606517" cy="1266624"/>
          </a:xfrm>
        </p:spPr>
        <p:txBody>
          <a:bodyPr>
            <a:noAutofit/>
          </a:bodyPr>
          <a:lstStyle>
            <a:lvl1pPr algn="r">
              <a:defRPr sz="3600" b="1" baseline="0">
                <a:solidFill>
                  <a:srgbClr val="0070C0"/>
                </a:solidFill>
                <a:effectLst/>
                <a:latin typeface="+mn-lt"/>
              </a:defRPr>
            </a:lvl1pPr>
          </a:lstStyle>
          <a:p>
            <a:r>
              <a:rPr lang="en-US" dirty="0" smtClean="0"/>
              <a:t>Most Frequently Cited Violations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16915" y="5486400"/>
            <a:ext cx="5268685" cy="8532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800" b="1">
                <a:solidFill>
                  <a:srgbClr val="0070C0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OSHA Federal Standards</a:t>
            </a:r>
          </a:p>
          <a:p>
            <a:pPr lvl="0"/>
            <a:r>
              <a:rPr lang="en-US" dirty="0" smtClean="0"/>
              <a:t>October 1, 2019 – September 30,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594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4600"/>
            <a:ext cx="10363200" cy="10858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182C8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032000" y="3733800"/>
            <a:ext cx="8128000" cy="0"/>
          </a:xfrm>
          <a:prstGeom prst="line">
            <a:avLst/>
          </a:prstGeom>
          <a:ln w="3175" cmpd="sng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651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636000" cy="114300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90000"/>
              </a:lnSpc>
              <a:defRPr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62201"/>
            <a:ext cx="10972800" cy="3763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70C0"/>
              </a:buClr>
              <a:buFont typeface="Wingdings" charset="2"/>
              <a:buChar char="§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0070C0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0641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182C8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8591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432800" cy="114300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90000"/>
              </a:lnSpc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362201"/>
            <a:ext cx="5384800" cy="3763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70C0"/>
              </a:buClr>
              <a:buFont typeface="Wingdings" charset="2"/>
              <a:buChar char="§"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182C83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362201"/>
            <a:ext cx="5384800" cy="3763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70C0"/>
              </a:buClr>
              <a:buFont typeface="Wingdings" charset="2"/>
              <a:buChar char="§"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182C83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1144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90000"/>
              </a:lnSpc>
              <a:defRPr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419350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182C8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059112"/>
            <a:ext cx="5386917" cy="29606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70C0"/>
              </a:buClr>
              <a:buFont typeface="Wingdings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182C83"/>
              </a:buCl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2419350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182C8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3059112"/>
            <a:ext cx="5389033" cy="29606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70C0"/>
              </a:buClr>
              <a:buFont typeface="Wingdings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182C83"/>
              </a:buCl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0013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042400" cy="114300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90000"/>
              </a:lnSpc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6302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037B6F6-7BD1-8A4C-9236-10E89A1C01D6}"/>
              </a:ext>
            </a:extLst>
          </p:cNvPr>
          <p:cNvSpPr/>
          <p:nvPr userDrawn="1"/>
        </p:nvSpPr>
        <p:spPr>
          <a:xfrm>
            <a:off x="8991600" y="6019800"/>
            <a:ext cx="28956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193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83287" y="1305154"/>
            <a:ext cx="7372350" cy="166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91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22"/>
          <p:cNvPicPr>
            <a:picLocks noChangeAspect="1" noChangeArrowheads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71000" y="6172200"/>
            <a:ext cx="2489200" cy="40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presentation_top.jpg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"/>
            <a:ext cx="12192000" cy="22098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42377-1800-4CC5-9036-F2723C6C6B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7086600" y="5410200"/>
            <a:ext cx="4648200" cy="8382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OSHA Federal Standards</a:t>
            </a:r>
          </a:p>
          <a:p>
            <a:r>
              <a:rPr lang="en-US" dirty="0">
                <a:solidFill>
                  <a:schemeClr val="bg1"/>
                </a:solidFill>
              </a:rPr>
              <a:t>October 1, </a:t>
            </a:r>
            <a:r>
              <a:rPr lang="en-US" dirty="0" smtClean="0">
                <a:solidFill>
                  <a:schemeClr val="bg1"/>
                </a:solidFill>
              </a:rPr>
              <a:t>2020 </a:t>
            </a:r>
            <a:r>
              <a:rPr lang="en-US" dirty="0">
                <a:solidFill>
                  <a:schemeClr val="bg1"/>
                </a:solidFill>
              </a:rPr>
              <a:t>– September </a:t>
            </a:r>
            <a:r>
              <a:rPr lang="en-US" dirty="0" smtClean="0">
                <a:solidFill>
                  <a:schemeClr val="bg1"/>
                </a:solidFill>
              </a:rPr>
              <a:t>30, 2021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ubtitle"/>
          <p:cNvSpPr txBox="1"/>
          <p:nvPr/>
        </p:nvSpPr>
        <p:spPr>
          <a:xfrm>
            <a:off x="6477000" y="2644676"/>
            <a:ext cx="525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>
                <a:solidFill>
                  <a:schemeClr val="bg1"/>
                </a:solidFill>
              </a:rPr>
              <a:t>General Industry </a:t>
            </a:r>
            <a:r>
              <a:rPr lang="en-US" sz="4800" b="1" dirty="0" smtClean="0">
                <a:solidFill>
                  <a:schemeClr val="bg1"/>
                </a:solidFill>
              </a:rPr>
              <a:t>FY2021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8" name="Title"/>
          <p:cNvSpPr>
            <a:spLocks noGrp="1"/>
          </p:cNvSpPr>
          <p:nvPr>
            <p:ph type="ctrTitle" idx="4294967295"/>
          </p:nvPr>
        </p:nvSpPr>
        <p:spPr>
          <a:xfrm>
            <a:off x="6172200" y="959873"/>
            <a:ext cx="5562600" cy="1371600"/>
          </a:xfrm>
        </p:spPr>
        <p:txBody>
          <a:bodyPr>
            <a:normAutofit/>
          </a:bodyPr>
          <a:lstStyle/>
          <a:p>
            <a:pPr algn="r"/>
            <a:r>
              <a:rPr lang="en-US" sz="36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Most Frequently Cited Serious Violations</a:t>
            </a:r>
          </a:p>
        </p:txBody>
      </p:sp>
      <p:pic>
        <p:nvPicPr>
          <p:cNvPr id="5" name="OSHA Logo" descr="Image of the OSHA Logo" title="OSHA Log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0"/>
            <a:ext cx="2209800" cy="6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of a worker repairing a piece of equipment" title="Worke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00400"/>
            <a:ext cx="5867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of a person welding" title="Welding Imag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67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31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Subpart K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hart of the most frequently cited standards for subpart K" title="Subpart K most frequently cited standa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590799"/>
            <a:ext cx="6867525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29 CFR </a:t>
            </a:r>
            <a:r>
              <a:rPr lang="en-US" sz="3200" b="1" dirty="0" smtClean="0">
                <a:solidFill>
                  <a:schemeClr val="bg1"/>
                </a:solidFill>
              </a:rPr>
              <a:t>1910.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33600" y="533400"/>
            <a:ext cx="7825668" cy="1371600"/>
          </a:xfrm>
        </p:spPr>
        <p:txBody>
          <a:bodyPr>
            <a:normAutofit/>
          </a:bodyPr>
          <a:lstStyle/>
          <a:p>
            <a:r>
              <a:rPr lang="en-US" dirty="0"/>
              <a:t>Medical &amp; First Aid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[1910.151 –.152] 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077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Subpart L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12" name="Picture 4" descr="Chart showing most frequently cited standards for subpart L." title="Subpart L most frequently cited standa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22719"/>
            <a:ext cx="7239000" cy="449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29 CFR </a:t>
            </a:r>
            <a:r>
              <a:rPr lang="en-US" sz="3200" b="1" dirty="0" smtClean="0">
                <a:solidFill>
                  <a:schemeClr val="bg1"/>
                </a:solidFill>
              </a:rPr>
              <a:t>1910.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Fire Protection </a:t>
            </a:r>
            <a:br>
              <a:rPr lang="en-US" smtClean="0"/>
            </a:br>
            <a:r>
              <a:rPr lang="en-US" smtClean="0"/>
              <a:t>[1910.155 – .165]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Subpart M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13" name="Picture 2" descr="Chart showing most frequently cited standards for subpart M." title="Subpart M most frequently cited standa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376487"/>
            <a:ext cx="8162925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29 CFR </a:t>
            </a:r>
            <a:r>
              <a:rPr lang="en-US" sz="3200" b="1" dirty="0" smtClean="0">
                <a:solidFill>
                  <a:schemeClr val="bg1"/>
                </a:solidFill>
              </a:rPr>
              <a:t>1910.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Compressed Gas &amp; Compressed Air Equipment  [1910.166 – .169]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74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Subpart N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13" name="Picture 4" descr="Chart showing most frequently cited standards for subpart N." title="Subpart N most frequently cited standa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22719"/>
            <a:ext cx="7391400" cy="449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29 CFR </a:t>
            </a:r>
            <a:r>
              <a:rPr lang="en-US" sz="3200" b="1" dirty="0" smtClean="0">
                <a:solidFill>
                  <a:schemeClr val="bg1"/>
                </a:solidFill>
              </a:rPr>
              <a:t>1910.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Materials Handling &amp; Storage [1910.176 – .184]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36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Subpart O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Chart showing the most frequently cited standards for subpart O" title="Subpart O most frequently cited standa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691" y="2222719"/>
            <a:ext cx="7189509" cy="455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29 CFR </a:t>
            </a:r>
            <a:r>
              <a:rPr lang="en-US" sz="3200" b="1" dirty="0" smtClean="0">
                <a:solidFill>
                  <a:schemeClr val="bg1"/>
                </a:solidFill>
              </a:rPr>
              <a:t>1910.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Machinery &amp; Machine Guarding  [1910.211 – .219]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53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Subpart P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Chart showing the most frequently cited standards for subpart P" title="Subpart P most frequently cited standa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33600"/>
            <a:ext cx="7924801" cy="458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29 CFR </a:t>
            </a:r>
            <a:r>
              <a:rPr lang="en-US" sz="3200" b="1" dirty="0" smtClean="0">
                <a:solidFill>
                  <a:schemeClr val="bg1"/>
                </a:solidFill>
              </a:rPr>
              <a:t>1910.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Hand &amp; Portable Powered Tools &amp; Other Hand-Held Equipment</a:t>
            </a:r>
            <a:br>
              <a:rPr lang="en-US" smtClean="0"/>
            </a:br>
            <a:r>
              <a:rPr lang="en-US" smtClean="0"/>
              <a:t>[1910.241 – .244]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54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Subpart Q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13" name="Picture 4" descr="Chart showing most frequently cited standards for subpart Q." title="Subpart Q most frequently cited standa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2222719"/>
            <a:ext cx="7315199" cy="449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29 CFR </a:t>
            </a:r>
            <a:r>
              <a:rPr lang="en-US" sz="3200" b="1" dirty="0" smtClean="0">
                <a:solidFill>
                  <a:schemeClr val="bg1"/>
                </a:solidFill>
              </a:rPr>
              <a:t>1910.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Welding, Cutting, &amp; Brazing </a:t>
            </a:r>
            <a:br>
              <a:rPr lang="en-US" smtClean="0"/>
            </a:br>
            <a:r>
              <a:rPr lang="en-US" smtClean="0"/>
              <a:t>[1910.251 – .255]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07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Subpart R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hart of the most frequently cited standards for subpart R." title="Subpart R most frequently cited standa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22717"/>
            <a:ext cx="7848600" cy="449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29 CFR </a:t>
            </a:r>
            <a:r>
              <a:rPr lang="en-US" sz="3200" b="1" dirty="0" smtClean="0">
                <a:solidFill>
                  <a:schemeClr val="bg1"/>
                </a:solidFill>
              </a:rPr>
              <a:t>1910.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Special Industries </a:t>
            </a:r>
            <a:br>
              <a:rPr lang="en-US" smtClean="0"/>
            </a:br>
            <a:r>
              <a:rPr lang="en-US" smtClean="0"/>
              <a:t>[1910.261 – .272]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8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Subpart S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Chart showing most frequently cited standards for subpart S." title="Subpart S most frequently cited standa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715" y="2168165"/>
            <a:ext cx="7321485" cy="455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29 CFR </a:t>
            </a:r>
            <a:r>
              <a:rPr lang="en-US" sz="3200" b="1" dirty="0" smtClean="0">
                <a:solidFill>
                  <a:schemeClr val="bg1"/>
                </a:solidFill>
              </a:rPr>
              <a:t>1910.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Electrical </a:t>
            </a:r>
            <a:br>
              <a:rPr lang="en-US" smtClean="0"/>
            </a:br>
            <a:r>
              <a:rPr lang="en-US" smtClean="0"/>
              <a:t>[1910.301 – .399]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56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Subpart T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13" name="Picture 2" descr="Chart showing most frequently cited standards for subpart T." title="Subpart T most frequently cited standa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22717"/>
            <a:ext cx="7975601" cy="440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29 CFR </a:t>
            </a:r>
            <a:r>
              <a:rPr lang="en-US" sz="3200" b="1" dirty="0" smtClean="0">
                <a:solidFill>
                  <a:schemeClr val="bg1"/>
                </a:solidFill>
              </a:rPr>
              <a:t>1910.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Diving Operations </a:t>
            </a:r>
            <a:br>
              <a:rPr lang="en-US" dirty="0" smtClean="0"/>
            </a:br>
            <a:r>
              <a:rPr lang="en-US" dirty="0" smtClean="0"/>
              <a:t>[1910.401 – .440]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03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1910 Overall MFC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Chart showing the most frequently cited standards for general industry overall standards for FY2021" title="Most frequently cited standards for General Industry in FY20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55045"/>
            <a:ext cx="7239000" cy="40523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29 CFR </a:t>
            </a:r>
            <a:r>
              <a:rPr lang="en-US" sz="3200" b="1" dirty="0" smtClean="0">
                <a:solidFill>
                  <a:schemeClr val="bg1"/>
                </a:solidFill>
              </a:rPr>
              <a:t>1910.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Frequently Cited Serious Violations in General Industry FY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34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Subpart U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Chart showing most frequently cited standards for subpart U." title="Subpart U most frequently cited standa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87" y="2376487"/>
            <a:ext cx="6981825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29 CFR </a:t>
            </a:r>
            <a:r>
              <a:rPr lang="en-US" sz="3200" b="1" dirty="0" smtClean="0">
                <a:solidFill>
                  <a:schemeClr val="bg1"/>
                </a:solidFill>
              </a:rPr>
              <a:t>1910.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COVID-19</a:t>
            </a:r>
            <a:br>
              <a:rPr lang="en-US" dirty="0" smtClean="0"/>
            </a:br>
            <a:r>
              <a:rPr lang="en-US" dirty="0" smtClean="0"/>
              <a:t>[1910.501 – .510]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92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Subpart Z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13" name="Picture 2" descr="Chart showing most frequently cited standards for subpart Z." title="Subpart Z most frequently cited standa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00275"/>
            <a:ext cx="7010400" cy="442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29 </a:t>
            </a:r>
            <a:r>
              <a:rPr lang="en-US" sz="3200" b="1" smtClean="0">
                <a:solidFill>
                  <a:schemeClr val="bg1"/>
                </a:solidFill>
              </a:rPr>
              <a:t>CFR </a:t>
            </a:r>
            <a:r>
              <a:rPr lang="en-US" sz="3200" b="1" smtClean="0">
                <a:solidFill>
                  <a:schemeClr val="bg1"/>
                </a:solidFill>
              </a:rPr>
              <a:t>1910.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Toxic &amp; Hazardous Substance </a:t>
            </a:r>
            <a:br>
              <a:rPr lang="en-US" dirty="0" smtClean="0"/>
            </a:br>
            <a:r>
              <a:rPr lang="en-US" dirty="0" smtClean="0"/>
              <a:t>[1910.1000 – .1450]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53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Subpart D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41986" name="Picture 2" descr="Chart showing most frequently cited standards for subpart D." title="Subpart D most frequently cited standa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2222718"/>
            <a:ext cx="8534400" cy="448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29 CFR </a:t>
            </a:r>
            <a:r>
              <a:rPr lang="en-US" sz="3200" b="1" dirty="0" smtClean="0">
                <a:solidFill>
                  <a:schemeClr val="bg1"/>
                </a:solidFill>
              </a:rPr>
              <a:t>1910.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Walking-Working Surfaces </a:t>
            </a:r>
            <a:br>
              <a:rPr lang="en-US" smtClean="0"/>
            </a:br>
            <a:r>
              <a:rPr lang="en-US" smtClean="0"/>
              <a:t>[1910.21 – .30]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83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Subpart E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Chart showing the most frequently cited standards for subpart E." title="Subpart E most frequently cited standa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2222718"/>
            <a:ext cx="7543799" cy="448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29 CFR </a:t>
            </a:r>
            <a:r>
              <a:rPr lang="en-US" sz="3200" b="1" dirty="0" smtClean="0">
                <a:solidFill>
                  <a:schemeClr val="bg1"/>
                </a:solidFill>
              </a:rPr>
              <a:t>1910.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Exit Routes &amp; Emergency Planning</a:t>
            </a:r>
            <a:br>
              <a:rPr lang="en-US" smtClean="0"/>
            </a:br>
            <a:r>
              <a:rPr lang="en-US" smtClean="0"/>
              <a:t>[1910.33 – .39]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25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Subpart F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13" name="Picture 2" descr="Chart showing most frequently cited standards for subpart F." title="Subpart F most frequently cited standa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22719"/>
            <a:ext cx="8382000" cy="448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29 CFR </a:t>
            </a:r>
            <a:r>
              <a:rPr lang="en-US" sz="3200" b="1" dirty="0" smtClean="0">
                <a:solidFill>
                  <a:schemeClr val="bg1"/>
                </a:solidFill>
              </a:rPr>
              <a:t>1910.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Powered Platforms, Manlifts, &amp; Vehicle-Mounted Work Platforms [1910.66 – .68]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47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Subpart G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13" name="Picture 4" descr="Chart showing most frequently cited standards for subpart G." title="Subpart G most frequently cited standa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22719"/>
            <a:ext cx="6934200" cy="44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29 CFR </a:t>
            </a:r>
            <a:r>
              <a:rPr lang="en-US" sz="3200" b="1" dirty="0" smtClean="0">
                <a:solidFill>
                  <a:schemeClr val="bg1"/>
                </a:solidFill>
              </a:rPr>
              <a:t>1910.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Occupational Health &amp; Environmental Control </a:t>
            </a:r>
            <a:br>
              <a:rPr lang="en-US" smtClean="0"/>
            </a:br>
            <a:r>
              <a:rPr lang="en-US" smtClean="0"/>
              <a:t>[1910.94 – .98]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02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Subpart H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hart showing the most frequently cited standards for subpart H." title="Subpart H most frequently cited standa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2285999"/>
            <a:ext cx="8534399" cy="441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29 CFR </a:t>
            </a:r>
            <a:r>
              <a:rPr lang="en-US" sz="3200" b="1" dirty="0" smtClean="0">
                <a:solidFill>
                  <a:schemeClr val="bg1"/>
                </a:solidFill>
              </a:rPr>
              <a:t>1910.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Hazardous Materials</a:t>
            </a:r>
            <a:br>
              <a:rPr lang="en-US" smtClean="0"/>
            </a:br>
            <a:r>
              <a:rPr lang="en-US" smtClean="0"/>
              <a:t> [1910.101 – .126]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10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Subpart I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13" name="Picture 8" descr="Chart showing most frequently cited standards for subpart I." title="Subpart I most frequently cited standa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22718"/>
            <a:ext cx="8077200" cy="448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29 CFR </a:t>
            </a:r>
            <a:r>
              <a:rPr lang="en-US" sz="3200" b="1" dirty="0" smtClean="0">
                <a:solidFill>
                  <a:schemeClr val="bg1"/>
                </a:solidFill>
              </a:rPr>
              <a:t>1910.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Personal Protective Equipment  [1910.132 – .138]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95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Subpart J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13" name="Picture 2" descr="Chart showing most frequently cited standards for subpart J." title="Subpart J most frequently cited standar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22718"/>
            <a:ext cx="7467600" cy="452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29 CFR </a:t>
            </a:r>
            <a:r>
              <a:rPr lang="en-US" sz="3200" b="1" dirty="0" smtClean="0">
                <a:solidFill>
                  <a:schemeClr val="bg1"/>
                </a:solidFill>
              </a:rPr>
              <a:t>1910.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Environment Controls </a:t>
            </a:r>
            <a:br>
              <a:rPr lang="en-US" dirty="0" smtClean="0"/>
            </a:br>
            <a:r>
              <a:rPr lang="en-US" dirty="0" smtClean="0"/>
              <a:t> [1910.141 – .147]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80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356</Words>
  <Application>Microsoft Office PowerPoint</Application>
  <PresentationFormat>Widescreen</PresentationFormat>
  <Paragraphs>65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ＭＳ Ｐゴシック</vt:lpstr>
      <vt:lpstr>Arial</vt:lpstr>
      <vt:lpstr>Calibri</vt:lpstr>
      <vt:lpstr>Wingdings</vt:lpstr>
      <vt:lpstr>Default Design</vt:lpstr>
      <vt:lpstr>Most Frequently Cited Serious Violations</vt:lpstr>
      <vt:lpstr>Most Frequently Cited Serious Violations in General Industry FY 2021</vt:lpstr>
      <vt:lpstr>Walking-Working Surfaces  [1910.21 – .30]</vt:lpstr>
      <vt:lpstr>Exit Routes &amp; Emergency Planning [1910.33 – .39]</vt:lpstr>
      <vt:lpstr>Powered Platforms, Manlifts, &amp; Vehicle-Mounted Work Platforms [1910.66 – .68] </vt:lpstr>
      <vt:lpstr>Occupational Health &amp; Environmental Control  [1910.94 – .98] </vt:lpstr>
      <vt:lpstr>Hazardous Materials  [1910.101 – .126]</vt:lpstr>
      <vt:lpstr>Personal Protective Equipment  [1910.132 – .138]</vt:lpstr>
      <vt:lpstr>General Environment Controls   [1910.141 – .147] </vt:lpstr>
      <vt:lpstr>Medical &amp; First Aid  [1910.151 –.152] </vt:lpstr>
      <vt:lpstr>Fire Protection  [1910.155 – .165] </vt:lpstr>
      <vt:lpstr>Compressed Gas &amp; Compressed Air Equipment  [1910.166 – .169] </vt:lpstr>
      <vt:lpstr>Materials Handling &amp; Storage [1910.176 – .184]</vt:lpstr>
      <vt:lpstr>Machinery &amp; Machine Guarding  [1910.211 – .219] </vt:lpstr>
      <vt:lpstr>Hand &amp; Portable Powered Tools &amp; Other Hand-Held Equipment [1910.241 – .244] </vt:lpstr>
      <vt:lpstr>Welding, Cutting, &amp; Brazing  [1910.251 – .255]</vt:lpstr>
      <vt:lpstr>Special Industries  [1910.261 – .272] </vt:lpstr>
      <vt:lpstr>Electrical  [1910.301 – .399] </vt:lpstr>
      <vt:lpstr>Commercial Diving Operations  [1910.401 – .440] </vt:lpstr>
      <vt:lpstr>COVID-19 [1910.501 – .510] </vt:lpstr>
      <vt:lpstr>Toxic &amp; Hazardous Substance  [1910.1000 – .1450]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2021-12-08T17:26:13Z</dcterms:created>
  <dcterms:modified xsi:type="dcterms:W3CDTF">2021-12-09T17:01:51Z</dcterms:modified>
</cp:coreProperties>
</file>