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5" r:id="rId2"/>
    <p:sldId id="294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9" autoAdjust="0"/>
    <p:restoredTop sz="94633"/>
  </p:normalViewPr>
  <p:slideViewPr>
    <p:cSldViewPr>
      <p:cViewPr varScale="1">
        <p:scale>
          <a:sx n="78" d="100"/>
          <a:sy n="78" d="100"/>
        </p:scale>
        <p:origin x="514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F29C1-87F2-4AC7-A9DA-3CEE795C97F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1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42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87594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9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Welding Image&#10;&#10;Welding Image&#10;&#10;Welding Image&#10;&#10;Image of a person welding" title="Welding Imag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67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of a worker repairing a piece of equipment" title="Worke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3200400"/>
            <a:ext cx="5867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Image of the OSHA Logo" title="OSHA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 idx="4294967295"/>
          </p:nvPr>
        </p:nvSpPr>
        <p:spPr>
          <a:xfrm>
            <a:off x="6172200" y="959873"/>
            <a:ext cx="5562600" cy="1371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+mn-lt"/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477000" y="2644676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General Industry FY2024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7086600" y="5410200"/>
            <a:ext cx="4648200" cy="838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2023 – September 30, 2024</a:t>
            </a:r>
          </a:p>
        </p:txBody>
      </p:sp>
    </p:spTree>
    <p:extLst>
      <p:ext uri="{BB962C8B-B14F-4D97-AF65-F5344CB8AC3E}">
        <p14:creationId xmlns:p14="http://schemas.microsoft.com/office/powerpoint/2010/main" val="2698315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29C4D9-5E4B-D7E3-B421-76DEEE5C5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114" y="2222719"/>
            <a:ext cx="7859485" cy="3631763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2DDD38C-02AE-BCDA-A209-BF720029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&amp; First Aid </a:t>
            </a:r>
            <a:br>
              <a:rPr lang="en-US" dirty="0"/>
            </a:br>
            <a:r>
              <a:rPr lang="en-US" dirty="0"/>
              <a:t>[1910.151 –.152] 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K</a:t>
            </a:r>
          </a:p>
        </p:txBody>
      </p:sp>
    </p:spTree>
    <p:extLst>
      <p:ext uri="{BB962C8B-B14F-4D97-AF65-F5344CB8AC3E}">
        <p14:creationId xmlns:p14="http://schemas.microsoft.com/office/powerpoint/2010/main" val="338077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D23EBE-64F5-55DA-2C7F-15A74D3B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904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Protection </a:t>
            </a:r>
            <a:br>
              <a:rPr lang="en-US" dirty="0"/>
            </a:br>
            <a:r>
              <a:rPr lang="en-US" dirty="0"/>
              <a:t>[1910.155 – .165]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L</a:t>
            </a:r>
          </a:p>
        </p:txBody>
      </p:sp>
    </p:spTree>
    <p:extLst>
      <p:ext uri="{BB962C8B-B14F-4D97-AF65-F5344CB8AC3E}">
        <p14:creationId xmlns:p14="http://schemas.microsoft.com/office/powerpoint/2010/main" val="389314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7FDCD3-25EB-3F3C-4D91-AAD396E91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908924"/>
            <a:ext cx="7472215" cy="2259351"/>
          </a:xfrm>
          <a:prstGeom prst="rect">
            <a:avLst/>
          </a:prstGeom>
        </p:spPr>
      </p:pic>
      <p:sp>
        <p:nvSpPr>
          <p:cNvPr id="4" name="Title 3" descr="FY 22 MFC for Compressed Gas &amp; Compressed Air Equipment 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Gas &amp; Compressed Air Equipment  [1910.166 – .169]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M</a:t>
            </a:r>
          </a:p>
        </p:txBody>
      </p:sp>
    </p:spTree>
    <p:extLst>
      <p:ext uri="{BB962C8B-B14F-4D97-AF65-F5344CB8AC3E}">
        <p14:creationId xmlns:p14="http://schemas.microsoft.com/office/powerpoint/2010/main" val="2370742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71DCCB-0A48-A3EF-F212-C95292CAC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8839200" cy="3631763"/>
          </a:xfrm>
          <a:prstGeom prst="rect">
            <a:avLst/>
          </a:prstGeom>
        </p:spPr>
      </p:pic>
      <p:sp>
        <p:nvSpPr>
          <p:cNvPr id="4" name="Title 3" descr="FY 22 MFC for Materials Handling &amp; Storage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Handling &amp; Storage [1910.176 – .184]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N</a:t>
            </a:r>
          </a:p>
        </p:txBody>
      </p:sp>
    </p:spTree>
    <p:extLst>
      <p:ext uri="{BB962C8B-B14F-4D97-AF65-F5344CB8AC3E}">
        <p14:creationId xmlns:p14="http://schemas.microsoft.com/office/powerpoint/2010/main" val="2674365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F3078E-12AC-585C-DAA6-C352B65C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222719"/>
            <a:ext cx="7543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Machinery &amp; Machine Guarding  [1910.211 – .219]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O</a:t>
            </a:r>
          </a:p>
        </p:txBody>
      </p:sp>
    </p:spTree>
    <p:extLst>
      <p:ext uri="{BB962C8B-B14F-4D97-AF65-F5344CB8AC3E}">
        <p14:creationId xmlns:p14="http://schemas.microsoft.com/office/powerpoint/2010/main" val="391853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6D1DE9-7B83-78A3-8867-C952AB40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8"/>
            <a:ext cx="8534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9042400" cy="1143000"/>
          </a:xfrm>
        </p:spPr>
        <p:txBody>
          <a:bodyPr/>
          <a:lstStyle/>
          <a:p>
            <a:r>
              <a:rPr lang="en-US" dirty="0"/>
              <a:t>Hand &amp; Portable Powered Tools &amp; Other Hand-Held Equipment</a:t>
            </a:r>
            <a:br>
              <a:rPr lang="en-US" dirty="0"/>
            </a:br>
            <a:r>
              <a:rPr lang="en-US" dirty="0"/>
              <a:t>[1910.241 – .244]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P</a:t>
            </a:r>
          </a:p>
        </p:txBody>
      </p:sp>
    </p:spTree>
    <p:extLst>
      <p:ext uri="{BB962C8B-B14F-4D97-AF65-F5344CB8AC3E}">
        <p14:creationId xmlns:p14="http://schemas.microsoft.com/office/powerpoint/2010/main" val="2666543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F63B03-918D-464C-D755-B1E370D6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22719"/>
            <a:ext cx="84582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Welding, Cutting, &amp; Brazing </a:t>
            </a:r>
            <a:br>
              <a:rPr lang="en-US" dirty="0"/>
            </a:br>
            <a:r>
              <a:rPr lang="en-US" dirty="0"/>
              <a:t>[1910.251 – .255]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Q</a:t>
            </a:r>
          </a:p>
        </p:txBody>
      </p:sp>
    </p:spTree>
    <p:extLst>
      <p:ext uri="{BB962C8B-B14F-4D97-AF65-F5344CB8AC3E}">
        <p14:creationId xmlns:p14="http://schemas.microsoft.com/office/powerpoint/2010/main" val="1465079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54D0D5-BF7E-65AE-5CF7-88760B520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22719"/>
            <a:ext cx="7924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Industries </a:t>
            </a:r>
            <a:br>
              <a:rPr lang="en-US"/>
            </a:br>
            <a:r>
              <a:rPr lang="en-US"/>
              <a:t>[1910.261 – .272]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R</a:t>
            </a:r>
          </a:p>
        </p:txBody>
      </p:sp>
    </p:spTree>
    <p:extLst>
      <p:ext uri="{BB962C8B-B14F-4D97-AF65-F5344CB8AC3E}">
        <p14:creationId xmlns:p14="http://schemas.microsoft.com/office/powerpoint/2010/main" val="90189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D5557B-F257-2061-DA1A-4E63BAA8B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22719"/>
            <a:ext cx="8001000" cy="3631763"/>
          </a:xfrm>
          <a:prstGeom prst="rect">
            <a:avLst/>
          </a:prstGeom>
        </p:spPr>
      </p:pic>
      <p:sp>
        <p:nvSpPr>
          <p:cNvPr id="4" name="Title 3" descr="FY 22 MFC chart for electrical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</a:t>
            </a:r>
            <a:br>
              <a:rPr lang="en-US" dirty="0"/>
            </a:br>
            <a:r>
              <a:rPr lang="en-US" dirty="0"/>
              <a:t>[1910.301 – .399]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S</a:t>
            </a:r>
          </a:p>
        </p:txBody>
      </p:sp>
    </p:spTree>
    <p:extLst>
      <p:ext uri="{BB962C8B-B14F-4D97-AF65-F5344CB8AC3E}">
        <p14:creationId xmlns:p14="http://schemas.microsoft.com/office/powerpoint/2010/main" val="3929562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5394CB-DDA4-5710-34B1-44F378E6E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6"/>
            <a:ext cx="7467600" cy="3631763"/>
          </a:xfrm>
          <a:prstGeom prst="rect">
            <a:avLst/>
          </a:prstGeom>
        </p:spPr>
      </p:pic>
      <p:sp>
        <p:nvSpPr>
          <p:cNvPr id="4" name="Title 3" descr="FY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Diving Operations </a:t>
            </a:r>
            <a:br>
              <a:rPr lang="en-US" dirty="0"/>
            </a:br>
            <a:r>
              <a:rPr lang="en-US" dirty="0"/>
              <a:t>[1910.401 – .440]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T</a:t>
            </a:r>
          </a:p>
        </p:txBody>
      </p:sp>
    </p:spTree>
    <p:extLst>
      <p:ext uri="{BB962C8B-B14F-4D97-AF65-F5344CB8AC3E}">
        <p14:creationId xmlns:p14="http://schemas.microsoft.com/office/powerpoint/2010/main" val="305003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55FF02F4-945E-22A9-D6D2-1BEB86B1C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209800"/>
            <a:ext cx="7543800" cy="3886200"/>
          </a:xfrm>
          <a:prstGeom prst="rect">
            <a:avLst/>
          </a:prstGeom>
        </p:spPr>
      </p:pic>
      <p:sp>
        <p:nvSpPr>
          <p:cNvPr id="2" name="Title 1" descr="Most Frequently Cited Serious Violations in General Industry FY 20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Frequently Cited Serious Violations in General Industry FY 2024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1910 Overall MFC</a:t>
            </a:r>
          </a:p>
        </p:txBody>
      </p:sp>
    </p:spTree>
    <p:extLst>
      <p:ext uri="{BB962C8B-B14F-4D97-AF65-F5344CB8AC3E}">
        <p14:creationId xmlns:p14="http://schemas.microsoft.com/office/powerpoint/2010/main" val="3487344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8C38DF-9C62-3101-4C73-E956C47BF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222718"/>
            <a:ext cx="9296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&amp; Hazardous Substance </a:t>
            </a:r>
            <a:br>
              <a:rPr lang="en-US" dirty="0"/>
            </a:br>
            <a:r>
              <a:rPr lang="en-US" dirty="0"/>
              <a:t>[1910.1000 – .1450]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</a:t>
            </a:r>
            <a:r>
              <a:rPr lang="en-US" sz="3200" b="1">
                <a:solidFill>
                  <a:schemeClr val="bg1"/>
                </a:solidFill>
              </a:rPr>
              <a:t>CFR 1910.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Z</a:t>
            </a:r>
          </a:p>
        </p:txBody>
      </p:sp>
    </p:spTree>
    <p:extLst>
      <p:ext uri="{BB962C8B-B14F-4D97-AF65-F5344CB8AC3E}">
        <p14:creationId xmlns:p14="http://schemas.microsoft.com/office/powerpoint/2010/main" val="282253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B4C2EB-7C21-0AAE-451F-F8EA2F150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8"/>
            <a:ext cx="777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Walking-Working Surfaces </a:t>
            </a:r>
            <a:br>
              <a:rPr lang="en-US" dirty="0"/>
            </a:br>
            <a:r>
              <a:rPr lang="en-US" dirty="0"/>
              <a:t>[1910.21 – .30]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D</a:t>
            </a:r>
          </a:p>
        </p:txBody>
      </p:sp>
    </p:spTree>
    <p:extLst>
      <p:ext uri="{BB962C8B-B14F-4D97-AF65-F5344CB8AC3E}">
        <p14:creationId xmlns:p14="http://schemas.microsoft.com/office/powerpoint/2010/main" val="274283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03BC0E-8A83-1FD2-B5EA-F0CE5CE38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8"/>
            <a:ext cx="78232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Exit Routes &amp; Emergency Planning</a:t>
            </a:r>
            <a:br>
              <a:rPr lang="en-US"/>
            </a:br>
            <a:r>
              <a:rPr lang="en-US"/>
              <a:t>[1910.33 – .39]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E</a:t>
            </a:r>
          </a:p>
        </p:txBody>
      </p:sp>
    </p:spTree>
    <p:extLst>
      <p:ext uri="{BB962C8B-B14F-4D97-AF65-F5344CB8AC3E}">
        <p14:creationId xmlns:p14="http://schemas.microsoft.com/office/powerpoint/2010/main" val="282725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8815007-939A-4D41-6D03-C8373DA02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913914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Powered Platforms, Manlifts, &amp; Vehicle-Mounted Work Platforms [1910.66 – .68]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F</a:t>
            </a:r>
          </a:p>
        </p:txBody>
      </p:sp>
    </p:spTree>
    <p:extLst>
      <p:ext uri="{BB962C8B-B14F-4D97-AF65-F5344CB8AC3E}">
        <p14:creationId xmlns:p14="http://schemas.microsoft.com/office/powerpoint/2010/main" val="243347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C97DBA-3243-EDB5-0EEB-E262D15C1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9"/>
            <a:ext cx="777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Occupational Health &amp; Environmental Control </a:t>
            </a:r>
            <a:br>
              <a:rPr lang="en-US" dirty="0"/>
            </a:br>
            <a:r>
              <a:rPr lang="en-US" dirty="0"/>
              <a:t>[1910.94 – .98] 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G</a:t>
            </a:r>
          </a:p>
        </p:txBody>
      </p:sp>
    </p:spTree>
    <p:extLst>
      <p:ext uri="{BB962C8B-B14F-4D97-AF65-F5344CB8AC3E}">
        <p14:creationId xmlns:p14="http://schemas.microsoft.com/office/powerpoint/2010/main" val="56302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9551F7-3873-C777-BBAF-706809A63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335" y="2222719"/>
            <a:ext cx="8668265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Hazardous Materials</a:t>
            </a:r>
            <a:br>
              <a:rPr lang="en-US" dirty="0"/>
            </a:br>
            <a:r>
              <a:rPr lang="en-US" dirty="0"/>
              <a:t> [1910.101 – .126]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H</a:t>
            </a:r>
          </a:p>
        </p:txBody>
      </p:sp>
    </p:spTree>
    <p:extLst>
      <p:ext uri="{BB962C8B-B14F-4D97-AF65-F5344CB8AC3E}">
        <p14:creationId xmlns:p14="http://schemas.microsoft.com/office/powerpoint/2010/main" val="286310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9D8C7A-353C-92FC-121D-114AC33A5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1" y="2222718"/>
            <a:ext cx="8686800" cy="3631763"/>
          </a:xfrm>
          <a:prstGeom prst="rect">
            <a:avLst/>
          </a:prstGeom>
        </p:spPr>
      </p:pic>
      <p:sp>
        <p:nvSpPr>
          <p:cNvPr id="4" name="Title 3" descr="FY 22 for MFC Personal Protective Equipment 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Protective Equipment  [1910.132 – .138]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I</a:t>
            </a:r>
          </a:p>
        </p:txBody>
      </p:sp>
    </p:spTree>
    <p:extLst>
      <p:ext uri="{BB962C8B-B14F-4D97-AF65-F5344CB8AC3E}">
        <p14:creationId xmlns:p14="http://schemas.microsoft.com/office/powerpoint/2010/main" val="353195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11D358-8C5B-BDBE-6D18-56CD17B44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222718"/>
            <a:ext cx="9296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Environment Controls </a:t>
            </a:r>
            <a:br>
              <a:rPr lang="en-US" dirty="0"/>
            </a:br>
            <a:r>
              <a:rPr lang="en-US" dirty="0"/>
              <a:t> [1910.141 – .147]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J</a:t>
            </a:r>
          </a:p>
        </p:txBody>
      </p:sp>
    </p:spTree>
    <p:extLst>
      <p:ext uri="{BB962C8B-B14F-4D97-AF65-F5344CB8AC3E}">
        <p14:creationId xmlns:p14="http://schemas.microsoft.com/office/powerpoint/2010/main" val="19898025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C339AC920C749A9F47AC22F54AB1A" ma:contentTypeVersion="15" ma:contentTypeDescription="Create a new document." ma:contentTypeScope="" ma:versionID="a10cc405e957f32f9ec943d95b2e1437">
  <xsd:schema xmlns:xsd="http://www.w3.org/2001/XMLSchema" xmlns:xs="http://www.w3.org/2001/XMLSchema" xmlns:p="http://schemas.microsoft.com/office/2006/metadata/properties" xmlns:ns2="cadc007c-f2b4-404f-b3f0-b9a2d404a87f" xmlns:ns3="c8ec76ce-30af-4afe-ade8-02412ee560ee" targetNamespace="http://schemas.microsoft.com/office/2006/metadata/properties" ma:root="true" ma:fieldsID="43d6eb4a9f96adf2c1de006d684697b0" ns2:_="" ns3:_="">
    <xsd:import namespace="cadc007c-f2b4-404f-b3f0-b9a2d404a87f"/>
    <xsd:import namespace="c8ec76ce-30af-4afe-ade8-02412ee560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c007c-f2b4-404f-b3f0-b9a2d404a8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76ce-30af-4afe-ade8-02412ee560e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5a32fe6-022d-46cc-984c-22229befac3a}" ma:internalName="TaxCatchAll" ma:showField="CatchAllData" ma:web="c8ec76ce-30af-4afe-ade8-02412ee560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ec76ce-30af-4afe-ade8-02412ee560ee" xsi:nil="true"/>
    <lcf76f155ced4ddcb4097134ff3c332f xmlns="cadc007c-f2b4-404f-b3f0-b9a2d404a8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9708CD1-3B22-4E65-8061-1E9466CFE7A9}"/>
</file>

<file path=customXml/itemProps2.xml><?xml version="1.0" encoding="utf-8"?>
<ds:datastoreItem xmlns:ds="http://schemas.openxmlformats.org/officeDocument/2006/customXml" ds:itemID="{8A43F52E-D564-4E3B-9E5E-5B284B936A53}"/>
</file>

<file path=customXml/itemProps3.xml><?xml version="1.0" encoding="utf-8"?>
<ds:datastoreItem xmlns:ds="http://schemas.openxmlformats.org/officeDocument/2006/customXml" ds:itemID="{28619F82-8F57-4029-92E6-C8DCA6FA103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Widescreen</PresentationFormat>
  <Paragraphs>62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General Industry FY 2024</vt:lpstr>
      <vt:lpstr>Walking-Working Surfaces  [1910.21 – .30]</vt:lpstr>
      <vt:lpstr>Exit Routes &amp; Emergency Planning [1910.33 – .39]</vt:lpstr>
      <vt:lpstr>Powered Platforms, Manlifts, &amp; Vehicle-Mounted Work Platforms [1910.66 – .68] </vt:lpstr>
      <vt:lpstr>Occupational Health &amp; Environmental Control  [1910.94 – .98] </vt:lpstr>
      <vt:lpstr>Hazardous Materials  [1910.101 – .126]</vt:lpstr>
      <vt:lpstr>Personal Protective Equipment  [1910.132 – .138]</vt:lpstr>
      <vt:lpstr>General Environment Controls   [1910.141 – .147] </vt:lpstr>
      <vt:lpstr>Medical &amp; First Aid  [1910.151 –.152] </vt:lpstr>
      <vt:lpstr>Fire Protection  [1910.155 – .165] </vt:lpstr>
      <vt:lpstr>Compressed Gas &amp; Compressed Air Equipment  [1910.166 – .169] </vt:lpstr>
      <vt:lpstr>Materials Handling &amp; Storage [1910.176 – .184]</vt:lpstr>
      <vt:lpstr>Machinery &amp; Machine Guarding  [1910.211 – .219] </vt:lpstr>
      <vt:lpstr>Hand &amp; Portable Powered Tools &amp; Other Hand-Held Equipment [1910.241 – .244] </vt:lpstr>
      <vt:lpstr>Welding, Cutting, &amp; Brazing  [1910.251 – .255]</vt:lpstr>
      <vt:lpstr>Special Industries  [1910.261 – .272] </vt:lpstr>
      <vt:lpstr>Electrical  [1910.301 – .399] </vt:lpstr>
      <vt:lpstr>Commercial Diving Operations  [1910.401 – .440] </vt:lpstr>
      <vt:lpstr>Toxic &amp; Hazardous Substance  [1910.1000 – .1450]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2021-12-08T17:26:13Z</dcterms:created>
  <dcterms:modified xsi:type="dcterms:W3CDTF">2024-11-20T14:47:28Z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0x010100D59C339AC920C749A9F47AC22F54AB1A</vt:lpwstr>
  </property>
</Properties>
</file>