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1" r:id="rId1"/>
  </p:sldMasterIdLst>
  <p:notesMasterIdLst>
    <p:notesMasterId r:id="rId6"/>
  </p:notesMasterIdLst>
  <p:handoutMasterIdLst>
    <p:handoutMasterId r:id="rId7"/>
  </p:handoutMasterIdLst>
  <p:sldIdLst>
    <p:sldId id="256" r:id="rId2"/>
    <p:sldId id="279" r:id="rId3"/>
    <p:sldId id="260" r:id="rId4"/>
    <p:sldId id="278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8" autoAdjust="0"/>
    <p:restoredTop sz="97266" autoAdjust="0"/>
  </p:normalViewPr>
  <p:slideViewPr>
    <p:cSldViewPr>
      <p:cViewPr varScale="1">
        <p:scale>
          <a:sx n="110" d="100"/>
          <a:sy n="110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Maritime_FY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Maritime_FY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Maritime_FY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'1915'!$B$1:$B$5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'1915'!$A$1:$A$5</c15:sqref>
                        </c15:formulaRef>
                      </c:ext>
                    </c:extLst>
                    <c:strCache>
                      <c:ptCount val="5"/>
                      <c:pt idx="0">
                        <c:v>.152(b)</c:v>
                      </c:pt>
                      <c:pt idx="1">
                        <c:v>.71(j)(1)</c:v>
                      </c:pt>
                      <c:pt idx="2">
                        <c:v>.152(a)</c:v>
                      </c:pt>
                      <c:pt idx="3">
                        <c:v>.132(d)</c:v>
                      </c:pt>
                      <c:pt idx="4">
                        <c:v>.73(d)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C32D-470D-929A-464EF3DE4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336704"/>
        <c:axId val="71338240"/>
      </c:barChart>
      <c:catAx>
        <c:axId val="71336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200"/>
            </a:pPr>
            <a:endParaRPr lang="en-US"/>
          </a:p>
        </c:txPr>
        <c:crossAx val="71338240"/>
        <c:crosses val="autoZero"/>
        <c:auto val="1"/>
        <c:lblAlgn val="ctr"/>
        <c:lblOffset val="100"/>
        <c:noMultiLvlLbl val="0"/>
      </c:catAx>
      <c:valAx>
        <c:axId val="71338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336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'1917'!$B$1:$B$5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'1917'!$A$1:$A$5</c15:sqref>
                        </c15:formulaRef>
                      </c:ext>
                    </c:extLst>
                    <c:strCache>
                      <c:ptCount val="5"/>
                      <c:pt idx="0">
                        <c:v>.43(c)(5)</c:v>
                      </c:pt>
                      <c:pt idx="1">
                        <c:v>.26(f)</c:v>
                      </c:pt>
                      <c:pt idx="2">
                        <c:v>.152(d)(1)(xvi)</c:v>
                      </c:pt>
                      <c:pt idx="3">
                        <c:v>.48(a)(1)</c:v>
                      </c:pt>
                      <c:pt idx="4">
                        <c:v>.112(b)(1)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B0D6-4944-9F8E-0B1C01B525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443008"/>
        <c:axId val="72470528"/>
      </c:barChart>
      <c:catAx>
        <c:axId val="72443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200"/>
            </a:pPr>
            <a:endParaRPr lang="en-US"/>
          </a:p>
        </c:txPr>
        <c:crossAx val="72470528"/>
        <c:crosses val="autoZero"/>
        <c:auto val="1"/>
        <c:lblAlgn val="ctr"/>
        <c:lblOffset val="100"/>
        <c:noMultiLvlLbl val="0"/>
      </c:catAx>
      <c:valAx>
        <c:axId val="72470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443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'1918'!$B$1:$B$5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'1918'!$A$1:$A$5</c15:sqref>
                        </c15:formulaRef>
                      </c:ext>
                    </c:extLst>
                    <c:strCache>
                      <c:ptCount val="5"/>
                      <c:pt idx="0">
                        <c:v>.85(e)(2)</c:v>
                      </c:pt>
                      <c:pt idx="1">
                        <c:v>.24(b)</c:v>
                      </c:pt>
                      <c:pt idx="2">
                        <c:v>.11(c)</c:v>
                      </c:pt>
                      <c:pt idx="3">
                        <c:v>.11(a)</c:v>
                      </c:pt>
                      <c:pt idx="4">
                        <c:v>.5(b)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8416-448C-BCBD-A9E175007E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332864"/>
        <c:axId val="81352192"/>
      </c:barChart>
      <c:catAx>
        <c:axId val="81332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200"/>
            </a:pPr>
            <a:endParaRPr lang="en-US"/>
          </a:p>
        </c:txPr>
        <c:crossAx val="81352192"/>
        <c:crosses val="autoZero"/>
        <c:auto val="1"/>
        <c:lblAlgn val="ctr"/>
        <c:lblOffset val="100"/>
        <c:noMultiLvlLbl val="0"/>
      </c:catAx>
      <c:valAx>
        <c:axId val="81352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332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B4981A9-90B0-452B-B214-91BD6040A16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B506D0A-3B4A-43AE-8E84-C7603087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4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691FABC-87A9-4E81-A8A8-4860D3C379E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FF29C1-87F2-4AC7-A9DA-3CEE795C9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1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3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cap="small" baseline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324600"/>
            <a:ext cx="5181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kern="1200" cap="small" dirty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Number of Serious Violations – FY 2020</a:t>
            </a:r>
          </a:p>
          <a:p>
            <a:pPr algn="ctr"/>
            <a:endParaRPr lang="en-US" sz="2000" b="1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34312" y="914400"/>
            <a:ext cx="4204888" cy="1266624"/>
          </a:xfrm>
        </p:spPr>
        <p:txBody>
          <a:bodyPr>
            <a:noAutofit/>
          </a:bodyPr>
          <a:lstStyle>
            <a:lvl1pPr algn="r">
              <a:defRPr sz="4400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48200" y="5486400"/>
            <a:ext cx="4191000" cy="8532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2016 – September 30, 2017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FC-Constr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504" y="666342"/>
            <a:ext cx="622496" cy="40045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971800" y="6324600"/>
            <a:ext cx="3276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Serious Violations – FY 2017</a:t>
            </a:r>
          </a:p>
          <a:p>
            <a:pPr algn="l"/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C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1/27/2021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7" r:id="rId3"/>
    <p:sldLayoutId id="2147483703" r:id="rId4"/>
    <p:sldLayoutId id="214748370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small" spc="-100" baseline="0">
          <a:ln>
            <a:noFill/>
          </a:ln>
          <a:solidFill>
            <a:schemeClr val="accent4">
              <a:lumMod val="75000"/>
            </a:schemeClr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www.osha.gov/laws-regs/regulations/standardnumber/1915/1915.7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sha.gov/laws-regs/regulations/standardnumber/1915/1915.152" TargetMode="External"/><Relationship Id="rId5" Type="http://schemas.openxmlformats.org/officeDocument/2006/relationships/hyperlink" Target="https://www.osha.gov/laws-regs/regulations/standardnumber/1915/1915.132" TargetMode="External"/><Relationship Id="rId4" Type="http://schemas.openxmlformats.org/officeDocument/2006/relationships/hyperlink" Target="https://www.osha.gov/laws-regs/regulations/standardnumber/1915/1915.7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17/1917.112" TargetMode="External"/><Relationship Id="rId7" Type="http://schemas.openxmlformats.org/officeDocument/2006/relationships/hyperlink" Target="https://www.osha.gov/laws-regs/regulations/standardnumber/1917/1917.43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sha.gov/laws-regs/regulations/standardnumber/1917/1917.26" TargetMode="External"/><Relationship Id="rId5" Type="http://schemas.openxmlformats.org/officeDocument/2006/relationships/hyperlink" Target="https://www.osha.gov/laws-regs/regulations/standardnumber/1917/1917.152" TargetMode="External"/><Relationship Id="rId4" Type="http://schemas.openxmlformats.org/officeDocument/2006/relationships/hyperlink" Target="https://www.osha.gov/laws-regs/regulations/standardnumber/1917/1917.4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18/1918.5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18/1918.85" TargetMode="External"/><Relationship Id="rId4" Type="http://schemas.openxmlformats.org/officeDocument/2006/relationships/hyperlink" Target="https://www.osha.gov/laws-regs/regulations/standardnumber/1918/1918.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Burke\Desktop\Lectora Working\2200\2200_WBT_v1\html\images\osha-logo-resized-600.png" title="OSHA 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6687"/>
            <a:ext cx="2209800" cy="62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of a ship in the shipyard" title="Shi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62" y="0"/>
            <a:ext cx="46667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171776"/>
            <a:ext cx="4204888" cy="1266624"/>
          </a:xfrm>
        </p:spPr>
        <p:txBody>
          <a:bodyPr>
            <a:normAutofit/>
          </a:bodyPr>
          <a:lstStyle/>
          <a:p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+mn-lt"/>
              </a:rPr>
              <a:t>Most Frequently Cited Serious Violations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2590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0070C0"/>
                </a:solidFill>
              </a:rPr>
              <a:t>Maritime</a:t>
            </a:r>
            <a:r>
              <a:rPr lang="en-US" sz="4800" b="1" baseline="0" dirty="0">
                <a:solidFill>
                  <a:srgbClr val="0070C0"/>
                </a:solidFill>
              </a:rPr>
              <a:t> Industry FY2020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0070C0"/>
                </a:solidFill>
              </a:rPr>
              <a:t>OSHA Federal Standards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October 1, 2019 – September 30, 2020</a:t>
            </a:r>
          </a:p>
        </p:txBody>
      </p:sp>
      <p:sp>
        <p:nvSpPr>
          <p:cNvPr id="6" name="Rectangle 5" descr="Rectangle box with text, &quot;OSHA Federal Standards, October 1, 2019 - September 30, 2020.&quot;" title="Rectangle Box"/>
          <p:cNvSpPr/>
          <p:nvPr/>
        </p:nvSpPr>
        <p:spPr>
          <a:xfrm>
            <a:off x="4572000" y="5334000"/>
            <a:ext cx="4572000" cy="914400"/>
          </a:xfrm>
          <a:prstGeom prst="rect">
            <a:avLst/>
          </a:prstGeom>
          <a:solidFill>
            <a:schemeClr val="accent4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9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descr="Chart showing most frequently cited standards for shipyard employment 1915" title="Shipyard Employement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692567"/>
              </p:ext>
            </p:extLst>
          </p:nvPr>
        </p:nvGraphicFramePr>
        <p:xfrm>
          <a:off x="1752600" y="2013683"/>
          <a:ext cx="6248399" cy="385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Most Frequently Cited Serious Violations in </a:t>
            </a:r>
            <a:br>
              <a:rPr lang="en-US" sz="3200" dirty="0"/>
            </a:br>
            <a:r>
              <a:rPr lang="en-US" sz="3200" dirty="0"/>
              <a:t>Shipyard Employment  FY 2020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05000" y="2133600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Subpart E – Guarding of deck opening &amp; edges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05000" y="4995862"/>
            <a:ext cx="6019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Subpart I – Hazard assessment &amp; equipment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905000" y="3528090"/>
            <a:ext cx="5867400" cy="35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Subpart I – Employer shall provide and ensure employees wear PPE </a:t>
            </a: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 rot="16200000">
            <a:off x="-1574887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cap="small" dirty="0">
                <a:solidFill>
                  <a:schemeClr val="accent4">
                    <a:lumMod val="75000"/>
                  </a:schemeClr>
                </a:solidFill>
              </a:rPr>
              <a:t>29 CFR 1915.</a:t>
            </a:r>
          </a:p>
          <a:p>
            <a:pPr algn="l"/>
            <a:endParaRPr lang="en-US" sz="2400" b="0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905000" y="2819400"/>
            <a:ext cx="533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Subpart h – Worn &amp; frayed electrical cables shall not be used 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905000" y="4267200"/>
            <a:ext cx="44958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Subpart E – Scaffolds or staging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61671" y="211068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.73(d)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76392" y="2809016"/>
            <a:ext cx="771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.132(d)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76971" y="3505171"/>
            <a:ext cx="714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6"/>
              </a:rPr>
              <a:t>.152(a)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91365" y="4240265"/>
            <a:ext cx="831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7"/>
              </a:rPr>
              <a:t>.71(j)(1)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76391" y="4972942"/>
            <a:ext cx="771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6"/>
              </a:rPr>
              <a:t>.152(b)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3614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 descr="Chart showing most frequently cited standards for Marine Terminals 1917" title="Marine Terminial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028909"/>
              </p:ext>
            </p:extLst>
          </p:nvPr>
        </p:nvGraphicFramePr>
        <p:xfrm>
          <a:off x="1752600" y="2008258"/>
          <a:ext cx="6477000" cy="3859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Most Frequently Cited Serious Violations in Marine Terminals FY 2020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2960" y="5621903"/>
            <a:ext cx="548640" cy="39624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2133600"/>
            <a:ext cx="6134100" cy="3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Subpart F –  Guarding of edges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2819400"/>
            <a:ext cx="6248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Subpart C – Danger zones at or adjacent to conveyors shall be guarded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4218057"/>
            <a:ext cx="5715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Subpart B – Coast guard life ring with 90 feet of line attached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836160" y="3532257"/>
            <a:ext cx="593624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Subpart G – Oxygen cylinders stored separate from gas cylinders </a:t>
            </a:r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 rot="16200000">
            <a:off x="-1574887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>
                <a:solidFill>
                  <a:schemeClr val="accent4">
                    <a:lumMod val="75000"/>
                  </a:schemeClr>
                </a:solidFill>
                <a:effectLst/>
              </a:rPr>
              <a:t>29 CFR 1917.</a:t>
            </a:r>
          </a:p>
          <a:p>
            <a:pPr algn="l"/>
            <a:endParaRPr lang="en-US" sz="2400" b="0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501022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Subpart C – PIT maintained in safe working order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2110681"/>
            <a:ext cx="956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.112(b)(1)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91366" y="2809016"/>
            <a:ext cx="856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.48(a)(1)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6759" y="3505200"/>
            <a:ext cx="1281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.152(d)(1)(xvi)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00924" y="4240265"/>
            <a:ext cx="604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6"/>
              </a:rPr>
              <a:t>.26(f)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91366" y="4972942"/>
            <a:ext cx="856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7"/>
              </a:rPr>
              <a:t>.43(c)(5)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116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descr="Chart showing most frequently cited standards for longshoring 1918" title="Longshoring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611748"/>
              </p:ext>
            </p:extLst>
          </p:nvPr>
        </p:nvGraphicFramePr>
        <p:xfrm>
          <a:off x="1752600" y="2031825"/>
          <a:ext cx="6476999" cy="38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Most Frequently Cited Serious Violations in Longshoring FY 2020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0865" y="2819400"/>
            <a:ext cx="60077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Subpart B – Employer shall not use the vessel’s cargo handling gear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4218057"/>
            <a:ext cx="670298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Subpart H – Employees prohibited from working under suspended containers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532257"/>
            <a:ext cx="65146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Subpart B – Entries into the registers shall be made by a competent person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8799" y="4953000"/>
            <a:ext cx="662940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Subpart H – use fall protection when working next to unguarded edge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47972" y="2084457"/>
            <a:ext cx="539102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Subpart A – Provide training on hazards and related matters</a:t>
            </a: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 rot="16200000">
            <a:off x="-1574887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cap="small" dirty="0">
                <a:solidFill>
                  <a:schemeClr val="accent4">
                    <a:lumMod val="75000"/>
                  </a:schemeClr>
                </a:solidFill>
              </a:rPr>
              <a:t>29 CFR 1918.</a:t>
            </a:r>
          </a:p>
          <a:p>
            <a:pPr algn="l"/>
            <a:endParaRPr lang="en-US" sz="2400" b="0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hlinkClick r:id="rId3" tooltip=".5(b)"/>
          </p:cNvPr>
          <p:cNvSpPr txBox="1"/>
          <p:nvPr/>
        </p:nvSpPr>
        <p:spPr>
          <a:xfrm>
            <a:off x="1371601" y="2110681"/>
            <a:ext cx="533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.5(b)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86237" y="2809287"/>
            <a:ext cx="66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.11(a)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86237" y="3541811"/>
            <a:ext cx="604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.11(c)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70834" y="4240265"/>
            <a:ext cx="634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.85(e)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95400" y="4972942"/>
            <a:ext cx="623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.85(l)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73104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298&quot;&gt;&lt;object type=&quot;3&quot; unique_id=&quot;10299&quot;&gt;&lt;property id=&quot;20148&quot; value=&quot;5&quot;/&gt;&lt;property id=&quot;20300&quot; value=&quot;Slide 1 - &amp;quot;Most Frequently Cited Serious Violations&amp;quot;&quot;/&gt;&lt;property id=&quot;20307&quot; value=&quot;256&quot;/&gt;&lt;/object&gt;&lt;object type=&quot;3&quot; unique_id=&quot;10340&quot;&gt;&lt;property id=&quot;20148&quot; value=&quot;5&quot;/&gt;&lt;property id=&quot;20300&quot; value=&quot;Slide 2 - &amp;quot;Most Frequently Cited Serious Violations in &amp;#x0D;&amp;#x0A;Shipyard Employment  FY 2015&amp;quot;&quot;/&gt;&lt;property id=&quot;20307&quot; value=&quot;258&quot;/&gt;&lt;/object&gt;&lt;object type=&quot;3&quot; unique_id=&quot;10402&quot;&gt;&lt;property id=&quot;20148&quot; value=&quot;5&quot;/&gt;&lt;property id=&quot;20300&quot; value=&quot;Slide 3 - &amp;quot;Most Frequently Cited Serious Violations in Marine Terminals FY 2015&amp;quot;&quot;/&gt;&lt;property id=&quot;20307&quot; value=&quot;260&quot;/&gt;&lt;/object&gt;&lt;object type=&quot;3&quot; unique_id=&quot;10973&quot;&gt;&lt;property id=&quot;20148&quot; value=&quot;5&quot;/&gt;&lt;property id=&quot;20300&quot; value=&quot;Slide 4 - &amp;quot;Most Frequently Cited Serious Violations in Longshoring FY 2015&amp;quot;&quot;/&gt;&lt;property id=&quot;20307&quot; value=&quot;278&quot;/&gt;&lt;/object&gt;&lt;/object&gt;&lt;object type=&quot;8&quot; unique_id=&quot;103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</Words>
  <Application>Microsoft Office PowerPoint</Application>
  <PresentationFormat>On-screen Show (4:3)</PresentationFormat>
  <Paragraphs>45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Adjacency</vt:lpstr>
      <vt:lpstr>Most Frequently Cited Serious Violations</vt:lpstr>
      <vt:lpstr>Most Frequently Cited Serious Violations in  Shipyard Employment  FY 2020</vt:lpstr>
      <vt:lpstr>Most Frequently Cited Serious Violations in Marine Terminals FY 2020</vt:lpstr>
      <vt:lpstr>Most Frequently Cited Serious Violations in Longshoring FY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2020-12-14T17:59:48Z</dcterms:created>
  <dcterms:modified xsi:type="dcterms:W3CDTF">2021-01-27T13:15:23Z</dcterms:modified>
</cp:coreProperties>
</file>